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handoutMasterIdLst>
    <p:handoutMasterId r:id="rId29"/>
  </p:handoutMasterIdLst>
  <p:sldIdLst>
    <p:sldId id="260" r:id="rId2"/>
    <p:sldId id="283" r:id="rId3"/>
    <p:sldId id="278" r:id="rId4"/>
    <p:sldId id="284" r:id="rId5"/>
    <p:sldId id="285" r:id="rId6"/>
    <p:sldId id="287" r:id="rId7"/>
    <p:sldId id="288" r:id="rId8"/>
    <p:sldId id="286" r:id="rId9"/>
    <p:sldId id="289" r:id="rId10"/>
    <p:sldId id="294" r:id="rId11"/>
    <p:sldId id="290" r:id="rId12"/>
    <p:sldId id="293" r:id="rId13"/>
    <p:sldId id="292" r:id="rId14"/>
    <p:sldId id="291" r:id="rId15"/>
    <p:sldId id="298" r:id="rId16"/>
    <p:sldId id="297" r:id="rId17"/>
    <p:sldId id="296" r:id="rId18"/>
    <p:sldId id="295" r:id="rId19"/>
    <p:sldId id="299" r:id="rId20"/>
    <p:sldId id="300" r:id="rId21"/>
    <p:sldId id="301" r:id="rId22"/>
    <p:sldId id="302" r:id="rId23"/>
    <p:sldId id="303" r:id="rId24"/>
    <p:sldId id="304" r:id="rId25"/>
    <p:sldId id="305" r:id="rId26"/>
    <p:sldId id="307" r:id="rId27"/>
    <p:sldId id="271" r:id="rId28"/>
  </p:sldIdLst>
  <p:sldSz cx="9144000" cy="6858000" type="screen4x3"/>
  <p:notesSz cx="6881813" cy="92964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B2B2B2"/>
    <a:srgbClr val="0099FF"/>
    <a:srgbClr val="BD9B53"/>
    <a:srgbClr val="C0504D"/>
    <a:srgbClr val="4D4D4D"/>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71" autoAdjust="0"/>
    <p:restoredTop sz="94660"/>
  </p:normalViewPr>
  <p:slideViewPr>
    <p:cSldViewPr snapToGrid="0" snapToObjects="1">
      <p:cViewPr>
        <p:scale>
          <a:sx n="90" d="100"/>
          <a:sy n="90" d="100"/>
        </p:scale>
        <p:origin x="-840" y="2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F58F07-78F1-4DEC-836D-4DE8F09C3A6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MX"/>
        </a:p>
      </dgm:t>
    </dgm:pt>
    <dgm:pt modelId="{10FE9799-445E-47AE-ACDF-1370CB815962}">
      <dgm:prSet phldrT="[Texto]" custT="1"/>
      <dgm:spPr>
        <a:solidFill>
          <a:schemeClr val="accent3">
            <a:lumMod val="75000"/>
          </a:schemeClr>
        </a:solidFill>
      </dgm:spPr>
      <dgm:t>
        <a:bodyPr/>
        <a:lstStyle/>
        <a:p>
          <a:r>
            <a:rPr lang="es-MX" sz="2400" b="1" dirty="0" smtClean="0"/>
            <a:t>CONADE</a:t>
          </a:r>
          <a:r>
            <a:rPr lang="es-MX" sz="2400" dirty="0" smtClean="0"/>
            <a:t> </a:t>
          </a:r>
          <a:r>
            <a:rPr lang="es-MX" sz="1600" dirty="0" smtClean="0"/>
            <a:t>CULTURA FÍSICA</a:t>
          </a:r>
          <a:endParaRPr lang="es-MX" sz="1600" dirty="0"/>
        </a:p>
      </dgm:t>
    </dgm:pt>
    <dgm:pt modelId="{69313E0A-C956-47A2-B50B-E71CED9A27E2}" type="parTrans" cxnId="{CFEFE12D-B40E-4588-8019-E5E5CA9E8DB4}">
      <dgm:prSet/>
      <dgm:spPr/>
      <dgm:t>
        <a:bodyPr/>
        <a:lstStyle/>
        <a:p>
          <a:endParaRPr lang="es-MX"/>
        </a:p>
      </dgm:t>
    </dgm:pt>
    <dgm:pt modelId="{5AED4BCF-E3DD-4998-923A-830F78AC1FEB}" type="sibTrans" cxnId="{CFEFE12D-B40E-4588-8019-E5E5CA9E8DB4}">
      <dgm:prSet/>
      <dgm:spPr/>
      <dgm:t>
        <a:bodyPr/>
        <a:lstStyle/>
        <a:p>
          <a:endParaRPr lang="es-MX"/>
        </a:p>
      </dgm:t>
    </dgm:pt>
    <dgm:pt modelId="{6F717304-6A3E-4363-AE47-7C49EC8C3038}">
      <dgm:prSet phldrT="[Texto]" custT="1"/>
      <dgm:spPr>
        <a:solidFill>
          <a:schemeClr val="accent3">
            <a:lumMod val="75000"/>
          </a:schemeClr>
        </a:solidFill>
      </dgm:spPr>
      <dgm:t>
        <a:bodyPr/>
        <a:lstStyle/>
        <a:p>
          <a:r>
            <a:rPr lang="es-MX" sz="1200" b="1" dirty="0" smtClean="0"/>
            <a:t>INSTITUTOS DEL DEPORTE, IMSS, ISSSTE, UNAM E IPN</a:t>
          </a:r>
          <a:endParaRPr lang="es-MX" sz="1200" b="1" dirty="0"/>
        </a:p>
      </dgm:t>
    </dgm:pt>
    <dgm:pt modelId="{0E0ED9E6-E5C1-4D57-AC6A-4BC1E5FC1326}" type="parTrans" cxnId="{F6048FE4-DCD3-4F5F-998F-92A591837A2D}">
      <dgm:prSet/>
      <dgm:spPr>
        <a:ln>
          <a:solidFill>
            <a:srgbClr val="FF0000"/>
          </a:solidFill>
        </a:ln>
      </dgm:spPr>
      <dgm:t>
        <a:bodyPr/>
        <a:lstStyle/>
        <a:p>
          <a:endParaRPr lang="es-MX" dirty="0"/>
        </a:p>
      </dgm:t>
    </dgm:pt>
    <dgm:pt modelId="{BD72F14D-FA3B-4A8D-8449-4CD67B75A11C}" type="sibTrans" cxnId="{F6048FE4-DCD3-4F5F-998F-92A591837A2D}">
      <dgm:prSet/>
      <dgm:spPr/>
      <dgm:t>
        <a:bodyPr/>
        <a:lstStyle/>
        <a:p>
          <a:endParaRPr lang="es-MX"/>
        </a:p>
      </dgm:t>
    </dgm:pt>
    <dgm:pt modelId="{1091BEE5-A5F3-4796-ABE0-14A74C0F8A73}">
      <dgm:prSet phldrT="[Texto]" custT="1"/>
      <dgm:spPr>
        <a:solidFill>
          <a:schemeClr val="accent3">
            <a:lumMod val="75000"/>
          </a:schemeClr>
        </a:solidFill>
      </dgm:spPr>
      <dgm:t>
        <a:bodyPr/>
        <a:lstStyle/>
        <a:p>
          <a:r>
            <a:rPr lang="es-MX" sz="1400" b="1" dirty="0" smtClean="0"/>
            <a:t>MUNICIPIOS</a:t>
          </a:r>
          <a:endParaRPr lang="es-MX" sz="1400" b="1" dirty="0"/>
        </a:p>
      </dgm:t>
    </dgm:pt>
    <dgm:pt modelId="{8922A1A3-C6CC-4067-A510-4631322E1880}" type="parTrans" cxnId="{E9FDDFFC-167D-4916-8765-7440104961B5}">
      <dgm:prSet/>
      <dgm:spPr>
        <a:ln>
          <a:solidFill>
            <a:srgbClr val="FF0000"/>
          </a:solidFill>
        </a:ln>
      </dgm:spPr>
      <dgm:t>
        <a:bodyPr/>
        <a:lstStyle/>
        <a:p>
          <a:endParaRPr lang="es-MX" dirty="0"/>
        </a:p>
      </dgm:t>
    </dgm:pt>
    <dgm:pt modelId="{2E111228-F1ED-4AF6-8A9E-030E64B8B370}" type="sibTrans" cxnId="{E9FDDFFC-167D-4916-8765-7440104961B5}">
      <dgm:prSet/>
      <dgm:spPr/>
      <dgm:t>
        <a:bodyPr/>
        <a:lstStyle/>
        <a:p>
          <a:endParaRPr lang="es-MX"/>
        </a:p>
      </dgm:t>
    </dgm:pt>
    <dgm:pt modelId="{EE5FAADB-D80E-4AE9-A84B-3EAE0F817AEB}">
      <dgm:prSet phldrT="[Texto]" custT="1"/>
      <dgm:spPr>
        <a:solidFill>
          <a:schemeClr val="accent3">
            <a:lumMod val="75000"/>
          </a:schemeClr>
        </a:solidFill>
      </dgm:spPr>
      <dgm:t>
        <a:bodyPr/>
        <a:lstStyle/>
        <a:p>
          <a:r>
            <a:rPr lang="es-MX" sz="1400" b="1" dirty="0" smtClean="0">
              <a:effectLst>
                <a:outerShdw blurRad="38100" dist="38100" dir="2700000" algn="tl">
                  <a:srgbClr val="000000">
                    <a:alpha val="43137"/>
                  </a:srgbClr>
                </a:outerShdw>
              </a:effectLst>
            </a:rPr>
            <a:t>CENTROS DE MEDICIÓN MUNICIPAL</a:t>
          </a:r>
          <a:endParaRPr lang="es-MX" sz="1400" dirty="0"/>
        </a:p>
      </dgm:t>
    </dgm:pt>
    <dgm:pt modelId="{E5387E60-3B47-439B-B511-FA17D2D17232}" type="parTrans" cxnId="{E070A194-7EA8-496C-AE87-A2867872A71D}">
      <dgm:prSet/>
      <dgm:spPr>
        <a:ln>
          <a:solidFill>
            <a:srgbClr val="FF0000"/>
          </a:solidFill>
        </a:ln>
      </dgm:spPr>
      <dgm:t>
        <a:bodyPr/>
        <a:lstStyle/>
        <a:p>
          <a:endParaRPr lang="es-MX" dirty="0"/>
        </a:p>
      </dgm:t>
    </dgm:pt>
    <dgm:pt modelId="{D6300759-1611-495E-8C2E-97F5648679D8}" type="sibTrans" cxnId="{E070A194-7EA8-496C-AE87-A2867872A71D}">
      <dgm:prSet/>
      <dgm:spPr/>
      <dgm:t>
        <a:bodyPr/>
        <a:lstStyle/>
        <a:p>
          <a:endParaRPr lang="es-MX"/>
        </a:p>
      </dgm:t>
    </dgm:pt>
    <dgm:pt modelId="{1D60D3A3-44F3-4277-BD60-35B3973E9E0A}">
      <dgm:prSet phldrT="[Texto]" custT="1"/>
      <dgm:spPr>
        <a:solidFill>
          <a:schemeClr val="accent3">
            <a:lumMod val="75000"/>
          </a:schemeClr>
        </a:solidFill>
      </dgm:spPr>
      <dgm:t>
        <a:bodyPr/>
        <a:lstStyle/>
        <a:p>
          <a:r>
            <a:rPr lang="es-MX" sz="1200" b="1" dirty="0" smtClean="0"/>
            <a:t>POBLACIÓN EN GENERAL</a:t>
          </a:r>
          <a:endParaRPr lang="es-MX" sz="1200" b="1" dirty="0"/>
        </a:p>
      </dgm:t>
    </dgm:pt>
    <dgm:pt modelId="{09F1D96A-3D2B-4EB6-8C47-DBDDA38A82AE}" type="parTrans" cxnId="{13654308-ACF7-477B-A50A-0C4067E42058}">
      <dgm:prSet/>
      <dgm:spPr>
        <a:ln>
          <a:solidFill>
            <a:srgbClr val="FF0000"/>
          </a:solidFill>
        </a:ln>
      </dgm:spPr>
      <dgm:t>
        <a:bodyPr/>
        <a:lstStyle/>
        <a:p>
          <a:endParaRPr lang="es-MX" dirty="0"/>
        </a:p>
      </dgm:t>
    </dgm:pt>
    <dgm:pt modelId="{357485B9-15E5-48DC-9E4C-0CB475B78FDC}" type="sibTrans" cxnId="{13654308-ACF7-477B-A50A-0C4067E42058}">
      <dgm:prSet/>
      <dgm:spPr/>
      <dgm:t>
        <a:bodyPr/>
        <a:lstStyle/>
        <a:p>
          <a:endParaRPr lang="es-MX"/>
        </a:p>
      </dgm:t>
    </dgm:pt>
    <dgm:pt modelId="{50172E24-6BA1-4B53-9D78-6A22F6D265B7}" type="pres">
      <dgm:prSet presAssocID="{D7F58F07-78F1-4DEC-836D-4DE8F09C3A6E}" presName="diagram" presStyleCnt="0">
        <dgm:presLayoutVars>
          <dgm:chPref val="1"/>
          <dgm:dir/>
          <dgm:animOne val="branch"/>
          <dgm:animLvl val="lvl"/>
          <dgm:resizeHandles val="exact"/>
        </dgm:presLayoutVars>
      </dgm:prSet>
      <dgm:spPr/>
      <dgm:t>
        <a:bodyPr/>
        <a:lstStyle/>
        <a:p>
          <a:endParaRPr lang="es-MX"/>
        </a:p>
      </dgm:t>
    </dgm:pt>
    <dgm:pt modelId="{925CEEED-E4F7-4224-9C2F-E7E2F5752ABB}" type="pres">
      <dgm:prSet presAssocID="{10FE9799-445E-47AE-ACDF-1370CB815962}" presName="root1" presStyleCnt="0"/>
      <dgm:spPr/>
    </dgm:pt>
    <dgm:pt modelId="{52A78186-9175-4514-9E11-23D3E50333E7}" type="pres">
      <dgm:prSet presAssocID="{10FE9799-445E-47AE-ACDF-1370CB815962}" presName="LevelOneTextNode" presStyleLbl="node0" presStyleIdx="0" presStyleCnt="1" custScaleY="215416">
        <dgm:presLayoutVars>
          <dgm:chPref val="3"/>
        </dgm:presLayoutVars>
      </dgm:prSet>
      <dgm:spPr/>
      <dgm:t>
        <a:bodyPr/>
        <a:lstStyle/>
        <a:p>
          <a:endParaRPr lang="es-MX"/>
        </a:p>
      </dgm:t>
    </dgm:pt>
    <dgm:pt modelId="{2C36DCEB-4125-440F-A388-0A7113272206}" type="pres">
      <dgm:prSet presAssocID="{10FE9799-445E-47AE-ACDF-1370CB815962}" presName="level2hierChild" presStyleCnt="0"/>
      <dgm:spPr/>
    </dgm:pt>
    <dgm:pt modelId="{349D9885-F06F-44C9-BB65-D3B5DD57C201}" type="pres">
      <dgm:prSet presAssocID="{0E0ED9E6-E5C1-4D57-AC6A-4BC1E5FC1326}" presName="conn2-1" presStyleLbl="parChTrans1D2" presStyleIdx="0" presStyleCnt="1"/>
      <dgm:spPr/>
      <dgm:t>
        <a:bodyPr/>
        <a:lstStyle/>
        <a:p>
          <a:endParaRPr lang="es-MX"/>
        </a:p>
      </dgm:t>
    </dgm:pt>
    <dgm:pt modelId="{FB25CB24-7E3B-47F1-BFD3-FFEC61A49C26}" type="pres">
      <dgm:prSet presAssocID="{0E0ED9E6-E5C1-4D57-AC6A-4BC1E5FC1326}" presName="connTx" presStyleLbl="parChTrans1D2" presStyleIdx="0" presStyleCnt="1"/>
      <dgm:spPr/>
      <dgm:t>
        <a:bodyPr/>
        <a:lstStyle/>
        <a:p>
          <a:endParaRPr lang="es-MX"/>
        </a:p>
      </dgm:t>
    </dgm:pt>
    <dgm:pt modelId="{D40D7826-0739-4A08-8A3B-D58DD00064BC}" type="pres">
      <dgm:prSet presAssocID="{6F717304-6A3E-4363-AE47-7C49EC8C3038}" presName="root2" presStyleCnt="0"/>
      <dgm:spPr/>
    </dgm:pt>
    <dgm:pt modelId="{6FF9828A-6BE4-4726-AB84-A3ADC64434B8}" type="pres">
      <dgm:prSet presAssocID="{6F717304-6A3E-4363-AE47-7C49EC8C3038}" presName="LevelTwoTextNode" presStyleLbl="node2" presStyleIdx="0" presStyleCnt="1" custScaleY="228697">
        <dgm:presLayoutVars>
          <dgm:chPref val="3"/>
        </dgm:presLayoutVars>
      </dgm:prSet>
      <dgm:spPr/>
      <dgm:t>
        <a:bodyPr/>
        <a:lstStyle/>
        <a:p>
          <a:endParaRPr lang="es-MX"/>
        </a:p>
      </dgm:t>
    </dgm:pt>
    <dgm:pt modelId="{08970979-3550-4609-B12C-C050EB117228}" type="pres">
      <dgm:prSet presAssocID="{6F717304-6A3E-4363-AE47-7C49EC8C3038}" presName="level3hierChild" presStyleCnt="0"/>
      <dgm:spPr/>
    </dgm:pt>
    <dgm:pt modelId="{8C49E34F-B07F-47D5-9884-56F65F9128D4}" type="pres">
      <dgm:prSet presAssocID="{8922A1A3-C6CC-4067-A510-4631322E1880}" presName="conn2-1" presStyleLbl="parChTrans1D3" presStyleIdx="0" presStyleCnt="1"/>
      <dgm:spPr/>
      <dgm:t>
        <a:bodyPr/>
        <a:lstStyle/>
        <a:p>
          <a:endParaRPr lang="es-MX"/>
        </a:p>
      </dgm:t>
    </dgm:pt>
    <dgm:pt modelId="{0D7CC453-3F61-45D8-8CAC-B29B0DD32182}" type="pres">
      <dgm:prSet presAssocID="{8922A1A3-C6CC-4067-A510-4631322E1880}" presName="connTx" presStyleLbl="parChTrans1D3" presStyleIdx="0" presStyleCnt="1"/>
      <dgm:spPr/>
      <dgm:t>
        <a:bodyPr/>
        <a:lstStyle/>
        <a:p>
          <a:endParaRPr lang="es-MX"/>
        </a:p>
      </dgm:t>
    </dgm:pt>
    <dgm:pt modelId="{9EFE4EFF-8A09-4732-8489-BE83A0B6D528}" type="pres">
      <dgm:prSet presAssocID="{1091BEE5-A5F3-4796-ABE0-14A74C0F8A73}" presName="root2" presStyleCnt="0"/>
      <dgm:spPr/>
    </dgm:pt>
    <dgm:pt modelId="{D08B9902-EE51-4D2B-9CBF-D245CFF2D0DA}" type="pres">
      <dgm:prSet presAssocID="{1091BEE5-A5F3-4796-ABE0-14A74C0F8A73}" presName="LevelTwoTextNode" presStyleLbl="node3" presStyleIdx="0" presStyleCnt="1">
        <dgm:presLayoutVars>
          <dgm:chPref val="3"/>
        </dgm:presLayoutVars>
      </dgm:prSet>
      <dgm:spPr/>
      <dgm:t>
        <a:bodyPr/>
        <a:lstStyle/>
        <a:p>
          <a:endParaRPr lang="es-MX"/>
        </a:p>
      </dgm:t>
    </dgm:pt>
    <dgm:pt modelId="{BD9B771F-E4D5-4634-8100-3202738D6BEA}" type="pres">
      <dgm:prSet presAssocID="{1091BEE5-A5F3-4796-ABE0-14A74C0F8A73}" presName="level3hierChild" presStyleCnt="0"/>
      <dgm:spPr/>
    </dgm:pt>
    <dgm:pt modelId="{B2ACFBF7-63D4-4A8F-A3D9-441CE714F5AF}" type="pres">
      <dgm:prSet presAssocID="{E5387E60-3B47-439B-B511-FA17D2D17232}" presName="conn2-1" presStyleLbl="parChTrans1D4" presStyleIdx="0" presStyleCnt="2"/>
      <dgm:spPr/>
      <dgm:t>
        <a:bodyPr/>
        <a:lstStyle/>
        <a:p>
          <a:endParaRPr lang="es-MX"/>
        </a:p>
      </dgm:t>
    </dgm:pt>
    <dgm:pt modelId="{2FCA2F0E-8B82-40AD-A2D9-06EFA65ED6F1}" type="pres">
      <dgm:prSet presAssocID="{E5387E60-3B47-439B-B511-FA17D2D17232}" presName="connTx" presStyleLbl="parChTrans1D4" presStyleIdx="0" presStyleCnt="2"/>
      <dgm:spPr/>
      <dgm:t>
        <a:bodyPr/>
        <a:lstStyle/>
        <a:p>
          <a:endParaRPr lang="es-MX"/>
        </a:p>
      </dgm:t>
    </dgm:pt>
    <dgm:pt modelId="{D40E1FF5-5573-4E84-B9BC-26C293CA72A6}" type="pres">
      <dgm:prSet presAssocID="{EE5FAADB-D80E-4AE9-A84B-3EAE0F817AEB}" presName="root2" presStyleCnt="0"/>
      <dgm:spPr/>
    </dgm:pt>
    <dgm:pt modelId="{3191756F-2B3A-4A1D-92E9-9F7B4C5ED301}" type="pres">
      <dgm:prSet presAssocID="{EE5FAADB-D80E-4AE9-A84B-3EAE0F817AEB}" presName="LevelTwoTextNode" presStyleLbl="node4" presStyleIdx="0" presStyleCnt="2" custScaleY="214033">
        <dgm:presLayoutVars>
          <dgm:chPref val="3"/>
        </dgm:presLayoutVars>
      </dgm:prSet>
      <dgm:spPr/>
      <dgm:t>
        <a:bodyPr/>
        <a:lstStyle/>
        <a:p>
          <a:endParaRPr lang="es-MX"/>
        </a:p>
      </dgm:t>
    </dgm:pt>
    <dgm:pt modelId="{3A6E9D07-0B1B-40F7-A2DA-75C51BD68E64}" type="pres">
      <dgm:prSet presAssocID="{EE5FAADB-D80E-4AE9-A84B-3EAE0F817AEB}" presName="level3hierChild" presStyleCnt="0"/>
      <dgm:spPr/>
    </dgm:pt>
    <dgm:pt modelId="{CFA2B2B2-D9CE-4A69-8B39-DFBB77964375}" type="pres">
      <dgm:prSet presAssocID="{09F1D96A-3D2B-4EB6-8C47-DBDDA38A82AE}" presName="conn2-1" presStyleLbl="parChTrans1D4" presStyleIdx="1" presStyleCnt="2"/>
      <dgm:spPr/>
      <dgm:t>
        <a:bodyPr/>
        <a:lstStyle/>
        <a:p>
          <a:endParaRPr lang="es-MX"/>
        </a:p>
      </dgm:t>
    </dgm:pt>
    <dgm:pt modelId="{D30B74C3-5612-4DDE-BCF2-4346035B98A7}" type="pres">
      <dgm:prSet presAssocID="{09F1D96A-3D2B-4EB6-8C47-DBDDA38A82AE}" presName="connTx" presStyleLbl="parChTrans1D4" presStyleIdx="1" presStyleCnt="2"/>
      <dgm:spPr/>
      <dgm:t>
        <a:bodyPr/>
        <a:lstStyle/>
        <a:p>
          <a:endParaRPr lang="es-MX"/>
        </a:p>
      </dgm:t>
    </dgm:pt>
    <dgm:pt modelId="{2C28EA33-0003-4514-A391-3BAEAB4FE959}" type="pres">
      <dgm:prSet presAssocID="{1D60D3A3-44F3-4277-BD60-35B3973E9E0A}" presName="root2" presStyleCnt="0"/>
      <dgm:spPr/>
    </dgm:pt>
    <dgm:pt modelId="{82F33908-F14B-45B1-BE71-8BF4161C060D}" type="pres">
      <dgm:prSet presAssocID="{1D60D3A3-44F3-4277-BD60-35B3973E9E0A}" presName="LevelTwoTextNode" presStyleLbl="node4" presStyleIdx="1" presStyleCnt="2" custScaleY="148108">
        <dgm:presLayoutVars>
          <dgm:chPref val="3"/>
        </dgm:presLayoutVars>
      </dgm:prSet>
      <dgm:spPr/>
      <dgm:t>
        <a:bodyPr/>
        <a:lstStyle/>
        <a:p>
          <a:endParaRPr lang="es-MX"/>
        </a:p>
      </dgm:t>
    </dgm:pt>
    <dgm:pt modelId="{8C0DD6BA-7F5A-4B9B-9D95-2C74B0AD2E80}" type="pres">
      <dgm:prSet presAssocID="{1D60D3A3-44F3-4277-BD60-35B3973E9E0A}" presName="level3hierChild" presStyleCnt="0"/>
      <dgm:spPr/>
    </dgm:pt>
  </dgm:ptLst>
  <dgm:cxnLst>
    <dgm:cxn modelId="{FD2B3A4F-4733-40F1-B8F2-570B08C54013}" type="presOf" srcId="{1D60D3A3-44F3-4277-BD60-35B3973E9E0A}" destId="{82F33908-F14B-45B1-BE71-8BF4161C060D}" srcOrd="0" destOrd="0" presId="urn:microsoft.com/office/officeart/2005/8/layout/hierarchy2"/>
    <dgm:cxn modelId="{9028C538-8D81-4EC7-8C51-37DA36139BF5}" type="presOf" srcId="{E5387E60-3B47-439B-B511-FA17D2D17232}" destId="{B2ACFBF7-63D4-4A8F-A3D9-441CE714F5AF}" srcOrd="0" destOrd="0" presId="urn:microsoft.com/office/officeart/2005/8/layout/hierarchy2"/>
    <dgm:cxn modelId="{863B56ED-DD01-48D0-AC34-F03471CD7C2F}" type="presOf" srcId="{0E0ED9E6-E5C1-4D57-AC6A-4BC1E5FC1326}" destId="{FB25CB24-7E3B-47F1-BFD3-FFEC61A49C26}" srcOrd="1" destOrd="0" presId="urn:microsoft.com/office/officeart/2005/8/layout/hierarchy2"/>
    <dgm:cxn modelId="{B19A2970-2435-4053-BDB4-521EBFF4DBBE}" type="presOf" srcId="{09F1D96A-3D2B-4EB6-8C47-DBDDA38A82AE}" destId="{CFA2B2B2-D9CE-4A69-8B39-DFBB77964375}" srcOrd="0" destOrd="0" presId="urn:microsoft.com/office/officeart/2005/8/layout/hierarchy2"/>
    <dgm:cxn modelId="{C5BB5491-9DCB-4E5A-B6B2-FE08E4565CC8}" type="presOf" srcId="{D7F58F07-78F1-4DEC-836D-4DE8F09C3A6E}" destId="{50172E24-6BA1-4B53-9D78-6A22F6D265B7}" srcOrd="0" destOrd="0" presId="urn:microsoft.com/office/officeart/2005/8/layout/hierarchy2"/>
    <dgm:cxn modelId="{F6048FE4-DCD3-4F5F-998F-92A591837A2D}" srcId="{10FE9799-445E-47AE-ACDF-1370CB815962}" destId="{6F717304-6A3E-4363-AE47-7C49EC8C3038}" srcOrd="0" destOrd="0" parTransId="{0E0ED9E6-E5C1-4D57-AC6A-4BC1E5FC1326}" sibTransId="{BD72F14D-FA3B-4A8D-8449-4CD67B75A11C}"/>
    <dgm:cxn modelId="{CFEFE12D-B40E-4588-8019-E5E5CA9E8DB4}" srcId="{D7F58F07-78F1-4DEC-836D-4DE8F09C3A6E}" destId="{10FE9799-445E-47AE-ACDF-1370CB815962}" srcOrd="0" destOrd="0" parTransId="{69313E0A-C956-47A2-B50B-E71CED9A27E2}" sibTransId="{5AED4BCF-E3DD-4998-923A-830F78AC1FEB}"/>
    <dgm:cxn modelId="{33566E28-AB1A-4013-8F06-50ACD497476C}" type="presOf" srcId="{8922A1A3-C6CC-4067-A510-4631322E1880}" destId="{0D7CC453-3F61-45D8-8CAC-B29B0DD32182}" srcOrd="1" destOrd="0" presId="urn:microsoft.com/office/officeart/2005/8/layout/hierarchy2"/>
    <dgm:cxn modelId="{95911066-1D2E-402C-94B5-2CF87ED31C44}" type="presOf" srcId="{EE5FAADB-D80E-4AE9-A84B-3EAE0F817AEB}" destId="{3191756F-2B3A-4A1D-92E9-9F7B4C5ED301}" srcOrd="0" destOrd="0" presId="urn:microsoft.com/office/officeart/2005/8/layout/hierarchy2"/>
    <dgm:cxn modelId="{E150E76F-9E84-4DB7-8E77-4D4A5FA808C3}" type="presOf" srcId="{0E0ED9E6-E5C1-4D57-AC6A-4BC1E5FC1326}" destId="{349D9885-F06F-44C9-BB65-D3B5DD57C201}" srcOrd="0" destOrd="0" presId="urn:microsoft.com/office/officeart/2005/8/layout/hierarchy2"/>
    <dgm:cxn modelId="{A792909B-4DF4-4B05-BFE9-E7DC40561141}" type="presOf" srcId="{10FE9799-445E-47AE-ACDF-1370CB815962}" destId="{52A78186-9175-4514-9E11-23D3E50333E7}" srcOrd="0" destOrd="0" presId="urn:microsoft.com/office/officeart/2005/8/layout/hierarchy2"/>
    <dgm:cxn modelId="{E9FDDFFC-167D-4916-8765-7440104961B5}" srcId="{6F717304-6A3E-4363-AE47-7C49EC8C3038}" destId="{1091BEE5-A5F3-4796-ABE0-14A74C0F8A73}" srcOrd="0" destOrd="0" parTransId="{8922A1A3-C6CC-4067-A510-4631322E1880}" sibTransId="{2E111228-F1ED-4AF6-8A9E-030E64B8B370}"/>
    <dgm:cxn modelId="{E070A194-7EA8-496C-AE87-A2867872A71D}" srcId="{1091BEE5-A5F3-4796-ABE0-14A74C0F8A73}" destId="{EE5FAADB-D80E-4AE9-A84B-3EAE0F817AEB}" srcOrd="0" destOrd="0" parTransId="{E5387E60-3B47-439B-B511-FA17D2D17232}" sibTransId="{D6300759-1611-495E-8C2E-97F5648679D8}"/>
    <dgm:cxn modelId="{5C699E6A-2514-4EC0-B165-B086A144356F}" type="presOf" srcId="{1091BEE5-A5F3-4796-ABE0-14A74C0F8A73}" destId="{D08B9902-EE51-4D2B-9CBF-D245CFF2D0DA}" srcOrd="0" destOrd="0" presId="urn:microsoft.com/office/officeart/2005/8/layout/hierarchy2"/>
    <dgm:cxn modelId="{C039C86B-6013-4FE4-A439-F6567E74F2B4}" type="presOf" srcId="{6F717304-6A3E-4363-AE47-7C49EC8C3038}" destId="{6FF9828A-6BE4-4726-AB84-A3ADC64434B8}" srcOrd="0" destOrd="0" presId="urn:microsoft.com/office/officeart/2005/8/layout/hierarchy2"/>
    <dgm:cxn modelId="{040F76C9-E901-4DC5-A3FC-FCCF3C684D2F}" type="presOf" srcId="{E5387E60-3B47-439B-B511-FA17D2D17232}" destId="{2FCA2F0E-8B82-40AD-A2D9-06EFA65ED6F1}" srcOrd="1" destOrd="0" presId="urn:microsoft.com/office/officeart/2005/8/layout/hierarchy2"/>
    <dgm:cxn modelId="{194E3724-CB4D-4F0B-BF5C-FF8B2B4C0E17}" type="presOf" srcId="{8922A1A3-C6CC-4067-A510-4631322E1880}" destId="{8C49E34F-B07F-47D5-9884-56F65F9128D4}" srcOrd="0" destOrd="0" presId="urn:microsoft.com/office/officeart/2005/8/layout/hierarchy2"/>
    <dgm:cxn modelId="{0452425B-24B8-42FC-9C9E-11CD8E7F7CCF}" type="presOf" srcId="{09F1D96A-3D2B-4EB6-8C47-DBDDA38A82AE}" destId="{D30B74C3-5612-4DDE-BCF2-4346035B98A7}" srcOrd="1" destOrd="0" presId="urn:microsoft.com/office/officeart/2005/8/layout/hierarchy2"/>
    <dgm:cxn modelId="{13654308-ACF7-477B-A50A-0C4067E42058}" srcId="{EE5FAADB-D80E-4AE9-A84B-3EAE0F817AEB}" destId="{1D60D3A3-44F3-4277-BD60-35B3973E9E0A}" srcOrd="0" destOrd="0" parTransId="{09F1D96A-3D2B-4EB6-8C47-DBDDA38A82AE}" sibTransId="{357485B9-15E5-48DC-9E4C-0CB475B78FDC}"/>
    <dgm:cxn modelId="{D77A2BE1-34FF-4816-8C7E-0CBF9CAB79C7}" type="presParOf" srcId="{50172E24-6BA1-4B53-9D78-6A22F6D265B7}" destId="{925CEEED-E4F7-4224-9C2F-E7E2F5752ABB}" srcOrd="0" destOrd="0" presId="urn:microsoft.com/office/officeart/2005/8/layout/hierarchy2"/>
    <dgm:cxn modelId="{8E19B0A6-41CD-4F96-AA8D-BED2FC1FF0F1}" type="presParOf" srcId="{925CEEED-E4F7-4224-9C2F-E7E2F5752ABB}" destId="{52A78186-9175-4514-9E11-23D3E50333E7}" srcOrd="0" destOrd="0" presId="urn:microsoft.com/office/officeart/2005/8/layout/hierarchy2"/>
    <dgm:cxn modelId="{8CAFF42E-0176-414D-974D-38DC0D33A865}" type="presParOf" srcId="{925CEEED-E4F7-4224-9C2F-E7E2F5752ABB}" destId="{2C36DCEB-4125-440F-A388-0A7113272206}" srcOrd="1" destOrd="0" presId="urn:microsoft.com/office/officeart/2005/8/layout/hierarchy2"/>
    <dgm:cxn modelId="{C20E8369-2A88-4156-B306-7E9C09D67EAB}" type="presParOf" srcId="{2C36DCEB-4125-440F-A388-0A7113272206}" destId="{349D9885-F06F-44C9-BB65-D3B5DD57C201}" srcOrd="0" destOrd="0" presId="urn:microsoft.com/office/officeart/2005/8/layout/hierarchy2"/>
    <dgm:cxn modelId="{97752974-3E03-4F5C-807A-33B9C1BF1F0C}" type="presParOf" srcId="{349D9885-F06F-44C9-BB65-D3B5DD57C201}" destId="{FB25CB24-7E3B-47F1-BFD3-FFEC61A49C26}" srcOrd="0" destOrd="0" presId="urn:microsoft.com/office/officeart/2005/8/layout/hierarchy2"/>
    <dgm:cxn modelId="{2A309376-0BD2-4AB1-89B7-A1FC22A919F5}" type="presParOf" srcId="{2C36DCEB-4125-440F-A388-0A7113272206}" destId="{D40D7826-0739-4A08-8A3B-D58DD00064BC}" srcOrd="1" destOrd="0" presId="urn:microsoft.com/office/officeart/2005/8/layout/hierarchy2"/>
    <dgm:cxn modelId="{78571D50-A888-440C-A94C-94BB95BB4947}" type="presParOf" srcId="{D40D7826-0739-4A08-8A3B-D58DD00064BC}" destId="{6FF9828A-6BE4-4726-AB84-A3ADC64434B8}" srcOrd="0" destOrd="0" presId="urn:microsoft.com/office/officeart/2005/8/layout/hierarchy2"/>
    <dgm:cxn modelId="{B8E095FB-83E3-4220-85DB-39CA830E9DE1}" type="presParOf" srcId="{D40D7826-0739-4A08-8A3B-D58DD00064BC}" destId="{08970979-3550-4609-B12C-C050EB117228}" srcOrd="1" destOrd="0" presId="urn:microsoft.com/office/officeart/2005/8/layout/hierarchy2"/>
    <dgm:cxn modelId="{9F69D2AE-C03C-4BA6-A7C1-DDABD2897202}" type="presParOf" srcId="{08970979-3550-4609-B12C-C050EB117228}" destId="{8C49E34F-B07F-47D5-9884-56F65F9128D4}" srcOrd="0" destOrd="0" presId="urn:microsoft.com/office/officeart/2005/8/layout/hierarchy2"/>
    <dgm:cxn modelId="{5C52CEF6-5329-4487-93CB-1B02450E564C}" type="presParOf" srcId="{8C49E34F-B07F-47D5-9884-56F65F9128D4}" destId="{0D7CC453-3F61-45D8-8CAC-B29B0DD32182}" srcOrd="0" destOrd="0" presId="urn:microsoft.com/office/officeart/2005/8/layout/hierarchy2"/>
    <dgm:cxn modelId="{D9409C25-32FF-4CD9-B439-3314E121F702}" type="presParOf" srcId="{08970979-3550-4609-B12C-C050EB117228}" destId="{9EFE4EFF-8A09-4732-8489-BE83A0B6D528}" srcOrd="1" destOrd="0" presId="urn:microsoft.com/office/officeart/2005/8/layout/hierarchy2"/>
    <dgm:cxn modelId="{844D381C-1707-4B19-A53F-FAC12FAC4A59}" type="presParOf" srcId="{9EFE4EFF-8A09-4732-8489-BE83A0B6D528}" destId="{D08B9902-EE51-4D2B-9CBF-D245CFF2D0DA}" srcOrd="0" destOrd="0" presId="urn:microsoft.com/office/officeart/2005/8/layout/hierarchy2"/>
    <dgm:cxn modelId="{73E6F5AD-2200-4175-B8D5-C803BE4463D2}" type="presParOf" srcId="{9EFE4EFF-8A09-4732-8489-BE83A0B6D528}" destId="{BD9B771F-E4D5-4634-8100-3202738D6BEA}" srcOrd="1" destOrd="0" presId="urn:microsoft.com/office/officeart/2005/8/layout/hierarchy2"/>
    <dgm:cxn modelId="{CDDA3DD7-73B6-4C2A-B4B9-D10E6A9C92A3}" type="presParOf" srcId="{BD9B771F-E4D5-4634-8100-3202738D6BEA}" destId="{B2ACFBF7-63D4-4A8F-A3D9-441CE714F5AF}" srcOrd="0" destOrd="0" presId="urn:microsoft.com/office/officeart/2005/8/layout/hierarchy2"/>
    <dgm:cxn modelId="{70FABDFA-A277-4952-B064-6833F15455E1}" type="presParOf" srcId="{B2ACFBF7-63D4-4A8F-A3D9-441CE714F5AF}" destId="{2FCA2F0E-8B82-40AD-A2D9-06EFA65ED6F1}" srcOrd="0" destOrd="0" presId="urn:microsoft.com/office/officeart/2005/8/layout/hierarchy2"/>
    <dgm:cxn modelId="{E01DCCBE-C3AD-4D07-8F8C-BA727777A050}" type="presParOf" srcId="{BD9B771F-E4D5-4634-8100-3202738D6BEA}" destId="{D40E1FF5-5573-4E84-B9BC-26C293CA72A6}" srcOrd="1" destOrd="0" presId="urn:microsoft.com/office/officeart/2005/8/layout/hierarchy2"/>
    <dgm:cxn modelId="{307940B9-3903-44CE-BB4E-8C087455EE1B}" type="presParOf" srcId="{D40E1FF5-5573-4E84-B9BC-26C293CA72A6}" destId="{3191756F-2B3A-4A1D-92E9-9F7B4C5ED301}" srcOrd="0" destOrd="0" presId="urn:microsoft.com/office/officeart/2005/8/layout/hierarchy2"/>
    <dgm:cxn modelId="{FFFCC73C-14A0-42BD-B64F-1CB22DE718EC}" type="presParOf" srcId="{D40E1FF5-5573-4E84-B9BC-26C293CA72A6}" destId="{3A6E9D07-0B1B-40F7-A2DA-75C51BD68E64}" srcOrd="1" destOrd="0" presId="urn:microsoft.com/office/officeart/2005/8/layout/hierarchy2"/>
    <dgm:cxn modelId="{ABCA920F-35E1-442D-9315-5CB302FEF27A}" type="presParOf" srcId="{3A6E9D07-0B1B-40F7-A2DA-75C51BD68E64}" destId="{CFA2B2B2-D9CE-4A69-8B39-DFBB77964375}" srcOrd="0" destOrd="0" presId="urn:microsoft.com/office/officeart/2005/8/layout/hierarchy2"/>
    <dgm:cxn modelId="{CF85FE33-FF8E-4A3B-B5D1-1ED006F078CC}" type="presParOf" srcId="{CFA2B2B2-D9CE-4A69-8B39-DFBB77964375}" destId="{D30B74C3-5612-4DDE-BCF2-4346035B98A7}" srcOrd="0" destOrd="0" presId="urn:microsoft.com/office/officeart/2005/8/layout/hierarchy2"/>
    <dgm:cxn modelId="{5BDC960B-DBF4-4C55-A35D-873DF4E0BDF1}" type="presParOf" srcId="{3A6E9D07-0B1B-40F7-A2DA-75C51BD68E64}" destId="{2C28EA33-0003-4514-A391-3BAEAB4FE959}" srcOrd="1" destOrd="0" presId="urn:microsoft.com/office/officeart/2005/8/layout/hierarchy2"/>
    <dgm:cxn modelId="{C3994164-DC55-4D76-BD77-DD6032173721}" type="presParOf" srcId="{2C28EA33-0003-4514-A391-3BAEAB4FE959}" destId="{82F33908-F14B-45B1-BE71-8BF4161C060D}" srcOrd="0" destOrd="0" presId="urn:microsoft.com/office/officeart/2005/8/layout/hierarchy2"/>
    <dgm:cxn modelId="{AAB1E5EC-2D05-4302-A79A-BD52047B2723}" type="presParOf" srcId="{2C28EA33-0003-4514-A391-3BAEAB4FE959}" destId="{8C0DD6BA-7F5A-4B9B-9D95-2C74B0AD2E8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2982119" cy="464820"/>
          </a:xfrm>
          <a:prstGeom prst="rect">
            <a:avLst/>
          </a:prstGeom>
        </p:spPr>
        <p:txBody>
          <a:bodyPr vert="horz" lIns="92738" tIns="46369" rIns="92738" bIns="46369" rtlCol="0"/>
          <a:lstStyle>
            <a:lvl1pPr algn="l">
              <a:defRPr sz="1200"/>
            </a:lvl1pPr>
          </a:lstStyle>
          <a:p>
            <a:endParaRPr lang="es-MX"/>
          </a:p>
        </p:txBody>
      </p:sp>
      <p:sp>
        <p:nvSpPr>
          <p:cNvPr id="3" name="2 Marcador de fecha"/>
          <p:cNvSpPr>
            <a:spLocks noGrp="1"/>
          </p:cNvSpPr>
          <p:nvPr>
            <p:ph type="dt" sz="quarter" idx="1"/>
          </p:nvPr>
        </p:nvSpPr>
        <p:spPr>
          <a:xfrm>
            <a:off x="3898102" y="0"/>
            <a:ext cx="2982119" cy="464820"/>
          </a:xfrm>
          <a:prstGeom prst="rect">
            <a:avLst/>
          </a:prstGeom>
        </p:spPr>
        <p:txBody>
          <a:bodyPr vert="horz" lIns="92738" tIns="46369" rIns="92738" bIns="46369" rtlCol="0"/>
          <a:lstStyle>
            <a:lvl1pPr algn="r">
              <a:defRPr sz="1200"/>
            </a:lvl1pPr>
          </a:lstStyle>
          <a:p>
            <a:fld id="{9631C817-7517-4290-BCFD-7CFB94493768}" type="datetimeFigureOut">
              <a:rPr lang="es-MX" smtClean="0"/>
              <a:pPr/>
              <a:t>09/08/2013</a:t>
            </a:fld>
            <a:endParaRPr lang="es-MX"/>
          </a:p>
        </p:txBody>
      </p:sp>
      <p:sp>
        <p:nvSpPr>
          <p:cNvPr id="4" name="3 Marcador de pie de página"/>
          <p:cNvSpPr>
            <a:spLocks noGrp="1"/>
          </p:cNvSpPr>
          <p:nvPr>
            <p:ph type="ftr" sz="quarter" idx="2"/>
          </p:nvPr>
        </p:nvSpPr>
        <p:spPr>
          <a:xfrm>
            <a:off x="1" y="8829967"/>
            <a:ext cx="2982119" cy="464820"/>
          </a:xfrm>
          <a:prstGeom prst="rect">
            <a:avLst/>
          </a:prstGeom>
        </p:spPr>
        <p:txBody>
          <a:bodyPr vert="horz" lIns="92738" tIns="46369" rIns="92738" bIns="46369"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898102" y="8829967"/>
            <a:ext cx="2982119" cy="464820"/>
          </a:xfrm>
          <a:prstGeom prst="rect">
            <a:avLst/>
          </a:prstGeom>
        </p:spPr>
        <p:txBody>
          <a:bodyPr vert="horz" lIns="92738" tIns="46369" rIns="92738" bIns="46369" rtlCol="0" anchor="b"/>
          <a:lstStyle>
            <a:lvl1pPr algn="r">
              <a:defRPr sz="1200"/>
            </a:lvl1pPr>
          </a:lstStyle>
          <a:p>
            <a:fld id="{3BEE866C-75A4-4A6D-9116-CFB377D43DEC}" type="slidenum">
              <a:rPr lang="es-MX" smtClean="0"/>
              <a:pPr/>
              <a:t>‹Nº›</a:t>
            </a:fld>
            <a:endParaRPr lang="es-MX"/>
          </a:p>
        </p:txBody>
      </p:sp>
    </p:spTree>
    <p:extLst>
      <p:ext uri="{BB962C8B-B14F-4D97-AF65-F5344CB8AC3E}">
        <p14:creationId xmlns:p14="http://schemas.microsoft.com/office/powerpoint/2010/main" val="15279293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dirty="0"/>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BF96869D-9900-DC44-BD53-03C9090A604B}" type="datetimeFigureOut">
              <a:rPr lang="es-ES" smtClean="0"/>
              <a:pPr/>
              <a:t>09/08/2013</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857F3697-6CD0-FE46-A799-E1118A495F5C}" type="slidenum">
              <a:rPr lang="es-ES" smtClean="0"/>
              <a:pPr/>
              <a:t>‹Nº›</a:t>
            </a:fld>
            <a:endParaRPr lang="es-ES" dirty="0"/>
          </a:p>
        </p:txBody>
      </p:sp>
    </p:spTree>
    <p:extLst>
      <p:ext uri="{BB962C8B-B14F-4D97-AF65-F5344CB8AC3E}">
        <p14:creationId xmlns:p14="http://schemas.microsoft.com/office/powerpoint/2010/main" val="3766518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Marcador de fecha 3"/>
          <p:cNvSpPr>
            <a:spLocks noGrp="1"/>
          </p:cNvSpPr>
          <p:nvPr>
            <p:ph type="dt" sz="half" idx="10"/>
          </p:nvPr>
        </p:nvSpPr>
        <p:spPr/>
        <p:txBody>
          <a:bodyPr/>
          <a:lstStyle/>
          <a:p>
            <a:fld id="{BF96869D-9900-DC44-BD53-03C9090A604B}" type="datetimeFigureOut">
              <a:rPr lang="es-ES" smtClean="0"/>
              <a:pPr/>
              <a:t>09/08/2013</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857F3697-6CD0-FE46-A799-E1118A495F5C}" type="slidenum">
              <a:rPr lang="es-ES" smtClean="0"/>
              <a:pPr/>
              <a:t>‹Nº›</a:t>
            </a:fld>
            <a:endParaRPr lang="es-ES" dirty="0"/>
          </a:p>
        </p:txBody>
      </p:sp>
    </p:spTree>
    <p:extLst>
      <p:ext uri="{BB962C8B-B14F-4D97-AF65-F5344CB8AC3E}">
        <p14:creationId xmlns:p14="http://schemas.microsoft.com/office/powerpoint/2010/main" val="2598982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F96869D-9900-DC44-BD53-03C9090A604B}" type="datetimeFigureOut">
              <a:rPr lang="es-ES" smtClean="0"/>
              <a:pPr/>
              <a:t>09/08/2013</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857F3697-6CD0-FE46-A799-E1118A495F5C}" type="slidenum">
              <a:rPr lang="es-ES" smtClean="0"/>
              <a:pPr/>
              <a:t>‹Nº›</a:t>
            </a:fld>
            <a:endParaRPr lang="es-ES" dirty="0"/>
          </a:p>
        </p:txBody>
      </p:sp>
    </p:spTree>
    <p:extLst>
      <p:ext uri="{BB962C8B-B14F-4D97-AF65-F5344CB8AC3E}">
        <p14:creationId xmlns:p14="http://schemas.microsoft.com/office/powerpoint/2010/main" val="632952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dice">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0905E3D-6960-493A-B79F-8C340D142634}" type="datetimeFigureOut">
              <a:rPr lang="es-MX" smtClean="0"/>
              <a:pPr/>
              <a:t>09/08/2013</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02BE9E97-0D9B-4DD6-8F77-11ED041C7FCB}" type="slidenum">
              <a:rPr lang="es-MX" smtClean="0"/>
              <a:pPr/>
              <a:t>‹Nº›</a:t>
            </a:fld>
            <a:endParaRPr lang="es-MX"/>
          </a:p>
        </p:txBody>
      </p:sp>
      <p:sp>
        <p:nvSpPr>
          <p:cNvPr id="24" name="Oval 6"/>
          <p:cNvSpPr>
            <a:spLocks noChangeAspect="1" noChangeArrowheads="1"/>
          </p:cNvSpPr>
          <p:nvPr/>
        </p:nvSpPr>
        <p:spPr bwMode="auto">
          <a:xfrm>
            <a:off x="1185131" y="2984500"/>
            <a:ext cx="474653" cy="444500"/>
          </a:xfrm>
          <a:prstGeom prst="ellipse">
            <a:avLst/>
          </a:prstGeom>
          <a:solidFill>
            <a:schemeClr val="tx1">
              <a:lumMod val="50000"/>
              <a:lumOff val="50000"/>
            </a:schemeClr>
          </a:solidFill>
          <a:ln w="12700">
            <a:solidFill>
              <a:schemeClr val="tx1">
                <a:lumMod val="50000"/>
                <a:lumOff val="50000"/>
              </a:schemeClr>
            </a:solidFill>
            <a:round/>
            <a:headEnd/>
            <a:tailEnd/>
          </a:ln>
          <a:effectLst>
            <a:outerShdw blurRad="50800" dist="38100" dir="2700000" algn="tl" rotWithShape="0">
              <a:schemeClr val="tx1">
                <a:lumMod val="65000"/>
                <a:lumOff val="35000"/>
                <a:alpha val="40000"/>
              </a:schemeClr>
            </a:outerShdw>
          </a:effectLst>
          <a:scene3d>
            <a:camera prst="orthographicFront"/>
            <a:lightRig rig="flat" dir="t">
              <a:rot lat="0" lon="0" rev="18900000"/>
            </a:lightRig>
          </a:scene3d>
          <a:sp3d extrusionH="76200" contourW="12700">
            <a:bevelB/>
            <a:extrusionClr>
              <a:schemeClr val="tx1">
                <a:lumMod val="50000"/>
                <a:lumOff val="50000"/>
              </a:schemeClr>
            </a:extrusionClr>
            <a:contourClr>
              <a:schemeClr val="tx1">
                <a:lumMod val="50000"/>
                <a:lumOff val="50000"/>
              </a:schemeClr>
            </a:contourClr>
          </a:sp3d>
        </p:spPr>
        <p:txBody>
          <a:bodyPr wrap="none" lIns="0" tIns="0" rIns="0" bIns="0" anchor="ctr">
            <a:scene3d>
              <a:camera prst="orthographicFront"/>
              <a:lightRig rig="flat" dir="tl">
                <a:rot lat="0" lon="0" rev="6600000"/>
              </a:lightRig>
            </a:scene3d>
            <a:sp3d extrusionH="25400" contourW="8890">
              <a:bevelT w="38100" h="31750"/>
              <a:contourClr>
                <a:schemeClr val="tx1">
                  <a:lumMod val="50000"/>
                  <a:lumOff val="50000"/>
                </a:schemeClr>
              </a:contourClr>
            </a:sp3d>
          </a:bodyPr>
          <a:lstStyle/>
          <a:p>
            <a:pPr marL="0" algn="ctr" defTabSz="457200" rtl="0" eaLnBrk="0" latinLnBrk="0" hangingPunct="0">
              <a:defRPr/>
            </a:pPr>
            <a:r>
              <a:rPr lang="de-DE" sz="2200" b="1" kern="1200" cap="none" spc="0" baseline="0" dirty="0">
                <a:ln w="11430"/>
                <a:solidFill>
                  <a:schemeClr val="bg1">
                    <a:lumMod val="85000"/>
                  </a:schemeClr>
                </a:solidFill>
                <a:effectLst>
                  <a:outerShdw blurRad="50800" dist="39000" dir="5460000" algn="tl">
                    <a:srgbClr val="000000">
                      <a:alpha val="38000"/>
                    </a:srgbClr>
                  </a:outerShdw>
                </a:effectLst>
                <a:latin typeface="Calibri" pitchFamily="34" charset="0"/>
                <a:ea typeface="+mn-ea"/>
                <a:cs typeface="+mn-cs"/>
              </a:rPr>
              <a:t>3</a:t>
            </a:r>
          </a:p>
        </p:txBody>
      </p:sp>
      <p:sp>
        <p:nvSpPr>
          <p:cNvPr id="22" name="Oval 9"/>
          <p:cNvSpPr>
            <a:spLocks noChangeAspect="1" noChangeArrowheads="1"/>
          </p:cNvSpPr>
          <p:nvPr userDrawn="1"/>
        </p:nvSpPr>
        <p:spPr bwMode="auto">
          <a:xfrm>
            <a:off x="571472" y="1341438"/>
            <a:ext cx="474653" cy="444500"/>
          </a:xfrm>
          <a:prstGeom prst="ellipse">
            <a:avLst/>
          </a:prstGeom>
          <a:solidFill>
            <a:schemeClr val="tx1">
              <a:lumMod val="50000"/>
              <a:lumOff val="50000"/>
            </a:schemeClr>
          </a:solidFill>
          <a:ln w="12700">
            <a:solidFill>
              <a:schemeClr val="tx1">
                <a:lumMod val="50000"/>
                <a:lumOff val="50000"/>
              </a:schemeClr>
            </a:solidFill>
            <a:round/>
            <a:headEnd/>
            <a:tailEnd/>
          </a:ln>
          <a:effectLst>
            <a:outerShdw blurRad="50800" dist="38100" dir="2700000" algn="tl" rotWithShape="0">
              <a:schemeClr val="tx1">
                <a:lumMod val="65000"/>
                <a:lumOff val="35000"/>
                <a:alpha val="40000"/>
              </a:schemeClr>
            </a:outerShdw>
          </a:effectLst>
          <a:scene3d>
            <a:camera prst="orthographicFront"/>
            <a:lightRig rig="flat" dir="t">
              <a:rot lat="0" lon="0" rev="18900000"/>
            </a:lightRig>
          </a:scene3d>
          <a:sp3d extrusionH="76200" contourW="12700">
            <a:bevelB/>
            <a:extrusionClr>
              <a:schemeClr val="tx1">
                <a:lumMod val="50000"/>
                <a:lumOff val="50000"/>
              </a:schemeClr>
            </a:extrusionClr>
            <a:contourClr>
              <a:schemeClr val="tx1">
                <a:lumMod val="50000"/>
                <a:lumOff val="50000"/>
              </a:schemeClr>
            </a:contourClr>
          </a:sp3d>
        </p:spPr>
        <p:txBody>
          <a:bodyPr wrap="none" lIns="0" tIns="0" rIns="0" bIns="0" anchor="ctr">
            <a:scene3d>
              <a:camera prst="orthographicFront"/>
              <a:lightRig rig="flat" dir="tl">
                <a:rot lat="0" lon="0" rev="6600000"/>
              </a:lightRig>
            </a:scene3d>
            <a:sp3d extrusionH="25400" contourW="8890">
              <a:bevelT w="38100" h="31750"/>
              <a:contourClr>
                <a:schemeClr val="tx1">
                  <a:lumMod val="50000"/>
                  <a:lumOff val="50000"/>
                </a:schemeClr>
              </a:contourClr>
            </a:sp3d>
          </a:bodyPr>
          <a:lstStyle/>
          <a:p>
            <a:pPr algn="ctr" eaLnBrk="0" hangingPunct="0">
              <a:defRPr/>
            </a:pPr>
            <a:r>
              <a:rPr lang="de-DE" sz="2200" b="1" cap="none" spc="0" baseline="0" dirty="0">
                <a:ln w="11430"/>
                <a:solidFill>
                  <a:schemeClr val="bg1">
                    <a:lumMod val="85000"/>
                  </a:schemeClr>
                </a:solidFill>
                <a:effectLst>
                  <a:outerShdw blurRad="50800" dist="39000" dir="5460000" algn="tl">
                    <a:srgbClr val="000000">
                      <a:alpha val="38000"/>
                    </a:srgbClr>
                  </a:outerShdw>
                </a:effectLst>
                <a:latin typeface="Calibri" pitchFamily="34" charset="0"/>
              </a:rPr>
              <a:t>1</a:t>
            </a:r>
          </a:p>
        </p:txBody>
      </p:sp>
      <p:sp>
        <p:nvSpPr>
          <p:cNvPr id="20" name="Oval 12"/>
          <p:cNvSpPr>
            <a:spLocks noChangeAspect="1" noChangeArrowheads="1"/>
          </p:cNvSpPr>
          <p:nvPr userDrawn="1"/>
        </p:nvSpPr>
        <p:spPr bwMode="auto">
          <a:xfrm>
            <a:off x="954585" y="2192338"/>
            <a:ext cx="474653" cy="444500"/>
          </a:xfrm>
          <a:prstGeom prst="ellipse">
            <a:avLst/>
          </a:prstGeom>
          <a:solidFill>
            <a:schemeClr val="tx1">
              <a:lumMod val="50000"/>
              <a:lumOff val="50000"/>
            </a:schemeClr>
          </a:solidFill>
          <a:ln w="12700">
            <a:solidFill>
              <a:schemeClr val="tx1">
                <a:lumMod val="50000"/>
                <a:lumOff val="50000"/>
              </a:schemeClr>
            </a:solidFill>
            <a:round/>
            <a:headEnd/>
            <a:tailEnd/>
          </a:ln>
          <a:effectLst>
            <a:outerShdw blurRad="50800" dist="38100" dir="2700000" algn="tl" rotWithShape="0">
              <a:schemeClr val="tx1">
                <a:lumMod val="65000"/>
                <a:lumOff val="35000"/>
                <a:alpha val="40000"/>
              </a:schemeClr>
            </a:outerShdw>
          </a:effectLst>
          <a:scene3d>
            <a:camera prst="orthographicFront"/>
            <a:lightRig rig="flat" dir="t">
              <a:rot lat="0" lon="0" rev="18900000"/>
            </a:lightRig>
          </a:scene3d>
          <a:sp3d extrusionH="76200" contourW="12700">
            <a:bevelB/>
            <a:extrusionClr>
              <a:schemeClr val="tx1">
                <a:lumMod val="50000"/>
                <a:lumOff val="50000"/>
              </a:schemeClr>
            </a:extrusionClr>
            <a:contourClr>
              <a:schemeClr val="tx1">
                <a:lumMod val="50000"/>
                <a:lumOff val="50000"/>
              </a:schemeClr>
            </a:contourClr>
          </a:sp3d>
        </p:spPr>
        <p:txBody>
          <a:bodyPr wrap="none" lIns="0" tIns="0" rIns="0" bIns="0" anchor="ctr">
            <a:scene3d>
              <a:camera prst="orthographicFront"/>
              <a:lightRig rig="flat" dir="tl">
                <a:rot lat="0" lon="0" rev="6600000"/>
              </a:lightRig>
            </a:scene3d>
            <a:sp3d extrusionH="25400" contourW="8890">
              <a:bevelT w="38100" h="31750"/>
              <a:contourClr>
                <a:schemeClr val="tx1">
                  <a:lumMod val="50000"/>
                  <a:lumOff val="50000"/>
                </a:schemeClr>
              </a:contourClr>
            </a:sp3d>
          </a:bodyPr>
          <a:lstStyle/>
          <a:p>
            <a:pPr marL="0" algn="ctr" defTabSz="457200" rtl="0" eaLnBrk="0" latinLnBrk="0" hangingPunct="0">
              <a:defRPr/>
            </a:pPr>
            <a:r>
              <a:rPr lang="de-DE" sz="2200" b="1" kern="1200" cap="none" spc="0" baseline="0" dirty="0">
                <a:ln w="11430"/>
                <a:solidFill>
                  <a:schemeClr val="bg1">
                    <a:lumMod val="85000"/>
                  </a:schemeClr>
                </a:solidFill>
                <a:effectLst>
                  <a:outerShdw blurRad="50800" dist="39000" dir="5460000" algn="tl">
                    <a:srgbClr val="000000">
                      <a:alpha val="38000"/>
                    </a:srgbClr>
                  </a:outerShdw>
                </a:effectLst>
                <a:latin typeface="Calibri" pitchFamily="34" charset="0"/>
                <a:ea typeface="+mn-ea"/>
                <a:cs typeface="+mn-cs"/>
              </a:rPr>
              <a:t>2</a:t>
            </a:r>
          </a:p>
        </p:txBody>
      </p:sp>
      <p:sp>
        <p:nvSpPr>
          <p:cNvPr id="19" name="Oval 16"/>
          <p:cNvSpPr>
            <a:spLocks noChangeAspect="1" noChangeArrowheads="1"/>
          </p:cNvSpPr>
          <p:nvPr/>
        </p:nvSpPr>
        <p:spPr bwMode="auto">
          <a:xfrm>
            <a:off x="1185132" y="3848108"/>
            <a:ext cx="474653" cy="444501"/>
          </a:xfrm>
          <a:prstGeom prst="ellipse">
            <a:avLst/>
          </a:prstGeom>
          <a:solidFill>
            <a:schemeClr val="tx1">
              <a:lumMod val="50000"/>
              <a:lumOff val="50000"/>
            </a:schemeClr>
          </a:solidFill>
          <a:ln w="12700">
            <a:solidFill>
              <a:schemeClr val="tx1">
                <a:lumMod val="50000"/>
                <a:lumOff val="50000"/>
              </a:schemeClr>
            </a:solidFill>
            <a:round/>
            <a:headEnd/>
            <a:tailEnd/>
          </a:ln>
          <a:effectLst>
            <a:outerShdw blurRad="50800" dist="38100" dir="2700000" algn="tl" rotWithShape="0">
              <a:schemeClr val="tx1">
                <a:lumMod val="65000"/>
                <a:lumOff val="35000"/>
                <a:alpha val="40000"/>
              </a:schemeClr>
            </a:outerShdw>
          </a:effectLst>
          <a:scene3d>
            <a:camera prst="orthographicFront"/>
            <a:lightRig rig="flat" dir="t">
              <a:rot lat="0" lon="0" rev="18900000"/>
            </a:lightRig>
          </a:scene3d>
          <a:sp3d extrusionH="76200" contourW="12700">
            <a:bevelB/>
            <a:extrusionClr>
              <a:schemeClr val="tx1">
                <a:lumMod val="50000"/>
                <a:lumOff val="50000"/>
              </a:schemeClr>
            </a:extrusionClr>
            <a:contourClr>
              <a:schemeClr val="tx1">
                <a:lumMod val="50000"/>
                <a:lumOff val="50000"/>
              </a:schemeClr>
            </a:contourClr>
          </a:sp3d>
        </p:spPr>
        <p:txBody>
          <a:bodyPr wrap="none" lIns="0" tIns="0" rIns="0" bIns="0" anchor="ctr">
            <a:scene3d>
              <a:camera prst="orthographicFront"/>
              <a:lightRig rig="flat" dir="tl">
                <a:rot lat="0" lon="0" rev="6600000"/>
              </a:lightRig>
            </a:scene3d>
            <a:sp3d extrusionH="25400" contourW="8890">
              <a:bevelT w="38100" h="31750"/>
              <a:contourClr>
                <a:schemeClr val="tx1">
                  <a:lumMod val="50000"/>
                  <a:lumOff val="50000"/>
                </a:schemeClr>
              </a:contourClr>
            </a:sp3d>
          </a:bodyPr>
          <a:lstStyle/>
          <a:p>
            <a:pPr marL="0" algn="ctr" defTabSz="457200" rtl="0" eaLnBrk="0" latinLnBrk="0" hangingPunct="0">
              <a:defRPr/>
            </a:pPr>
            <a:r>
              <a:rPr lang="de-DE" sz="2200" b="1" kern="1200" cap="none" spc="0" baseline="0" dirty="0">
                <a:ln w="11430"/>
                <a:solidFill>
                  <a:schemeClr val="bg1">
                    <a:lumMod val="85000"/>
                  </a:schemeClr>
                </a:solidFill>
                <a:effectLst>
                  <a:outerShdw blurRad="50800" dist="39000" dir="5460000" algn="tl">
                    <a:srgbClr val="000000">
                      <a:alpha val="38000"/>
                    </a:srgbClr>
                  </a:outerShdw>
                </a:effectLst>
                <a:latin typeface="Calibri" pitchFamily="34" charset="0"/>
                <a:ea typeface="+mn-ea"/>
                <a:cs typeface="+mn-cs"/>
              </a:rPr>
              <a:t>4</a:t>
            </a:r>
          </a:p>
        </p:txBody>
      </p:sp>
      <p:sp>
        <p:nvSpPr>
          <p:cNvPr id="17" name="Oval 19">
            <a:hlinkClick r:id="" action="ppaction://noaction"/>
          </p:cNvPr>
          <p:cNvSpPr>
            <a:spLocks noChangeAspect="1" noChangeArrowheads="1"/>
          </p:cNvSpPr>
          <p:nvPr/>
        </p:nvSpPr>
        <p:spPr bwMode="auto">
          <a:xfrm>
            <a:off x="878302" y="4713298"/>
            <a:ext cx="474653" cy="444501"/>
          </a:xfrm>
          <a:prstGeom prst="ellipse">
            <a:avLst/>
          </a:prstGeom>
          <a:solidFill>
            <a:schemeClr val="tx1">
              <a:lumMod val="50000"/>
              <a:lumOff val="50000"/>
            </a:schemeClr>
          </a:solidFill>
          <a:ln w="12700">
            <a:solidFill>
              <a:schemeClr val="tx1">
                <a:lumMod val="50000"/>
                <a:lumOff val="50000"/>
              </a:schemeClr>
            </a:solidFill>
            <a:round/>
            <a:headEnd/>
            <a:tailEnd/>
          </a:ln>
          <a:effectLst>
            <a:outerShdw blurRad="50800" dist="38100" dir="2700000" algn="tl" rotWithShape="0">
              <a:schemeClr val="tx1">
                <a:lumMod val="65000"/>
                <a:lumOff val="35000"/>
                <a:alpha val="40000"/>
              </a:schemeClr>
            </a:outerShdw>
          </a:effectLst>
          <a:scene3d>
            <a:camera prst="orthographicFront"/>
            <a:lightRig rig="flat" dir="t">
              <a:rot lat="0" lon="0" rev="18900000"/>
            </a:lightRig>
          </a:scene3d>
          <a:sp3d extrusionH="76200" contourW="12700">
            <a:bevelB/>
            <a:extrusionClr>
              <a:schemeClr val="tx1">
                <a:lumMod val="50000"/>
                <a:lumOff val="50000"/>
              </a:schemeClr>
            </a:extrusionClr>
            <a:contourClr>
              <a:schemeClr val="tx1">
                <a:lumMod val="50000"/>
                <a:lumOff val="50000"/>
              </a:schemeClr>
            </a:contourClr>
          </a:sp3d>
        </p:spPr>
        <p:txBody>
          <a:bodyPr wrap="none" lIns="0" tIns="0" rIns="0" bIns="0" anchor="ctr">
            <a:scene3d>
              <a:camera prst="orthographicFront"/>
              <a:lightRig rig="flat" dir="tl">
                <a:rot lat="0" lon="0" rev="6600000"/>
              </a:lightRig>
            </a:scene3d>
            <a:sp3d extrusionH="25400" contourW="8890">
              <a:bevelT w="38100" h="31750"/>
              <a:contourClr>
                <a:schemeClr val="tx1">
                  <a:lumMod val="50000"/>
                  <a:lumOff val="50000"/>
                </a:schemeClr>
              </a:contourClr>
            </a:sp3d>
          </a:bodyPr>
          <a:lstStyle/>
          <a:p>
            <a:pPr marL="0" algn="ctr" defTabSz="457200" rtl="0" eaLnBrk="0" latinLnBrk="0" hangingPunct="0">
              <a:defRPr/>
            </a:pPr>
            <a:r>
              <a:rPr lang="de-DE" sz="2200" b="1" kern="1200" cap="none" spc="0" baseline="0" dirty="0">
                <a:ln w="11430"/>
                <a:solidFill>
                  <a:schemeClr val="bg1">
                    <a:lumMod val="85000"/>
                  </a:schemeClr>
                </a:solidFill>
                <a:effectLst>
                  <a:outerShdw blurRad="50800" dist="39000" dir="5460000" algn="tl">
                    <a:srgbClr val="000000">
                      <a:alpha val="38000"/>
                    </a:srgbClr>
                  </a:outerShdw>
                </a:effectLst>
                <a:latin typeface="Calibri" pitchFamily="34" charset="0"/>
                <a:ea typeface="+mn-ea"/>
                <a:cs typeface="+mn-cs"/>
              </a:rPr>
              <a:t>5</a:t>
            </a:r>
          </a:p>
        </p:txBody>
      </p:sp>
      <p:sp>
        <p:nvSpPr>
          <p:cNvPr id="15" name="Oval 22">
            <a:hlinkClick r:id="" action="ppaction://noaction"/>
          </p:cNvPr>
          <p:cNvSpPr>
            <a:spLocks noChangeAspect="1" noChangeArrowheads="1"/>
          </p:cNvSpPr>
          <p:nvPr/>
        </p:nvSpPr>
        <p:spPr bwMode="auto">
          <a:xfrm>
            <a:off x="571472" y="5505460"/>
            <a:ext cx="474653" cy="444501"/>
          </a:xfrm>
          <a:prstGeom prst="ellipse">
            <a:avLst/>
          </a:prstGeom>
          <a:solidFill>
            <a:schemeClr val="tx1">
              <a:lumMod val="50000"/>
              <a:lumOff val="50000"/>
            </a:schemeClr>
          </a:solidFill>
          <a:ln w="12700">
            <a:solidFill>
              <a:schemeClr val="tx1">
                <a:lumMod val="50000"/>
                <a:lumOff val="50000"/>
              </a:schemeClr>
            </a:solidFill>
            <a:round/>
            <a:headEnd/>
            <a:tailEnd/>
          </a:ln>
          <a:effectLst>
            <a:outerShdw blurRad="50800" dist="38100" dir="2700000" algn="tl" rotWithShape="0">
              <a:schemeClr val="tx1">
                <a:lumMod val="65000"/>
                <a:lumOff val="35000"/>
                <a:alpha val="40000"/>
              </a:schemeClr>
            </a:outerShdw>
          </a:effectLst>
          <a:scene3d>
            <a:camera prst="orthographicFront"/>
            <a:lightRig rig="flat" dir="t">
              <a:rot lat="0" lon="0" rev="18900000"/>
            </a:lightRig>
          </a:scene3d>
          <a:sp3d extrusionH="76200" contourW="12700">
            <a:bevelB/>
            <a:extrusionClr>
              <a:schemeClr val="tx1">
                <a:lumMod val="50000"/>
                <a:lumOff val="50000"/>
              </a:schemeClr>
            </a:extrusionClr>
            <a:contourClr>
              <a:schemeClr val="tx1">
                <a:lumMod val="50000"/>
                <a:lumOff val="50000"/>
              </a:schemeClr>
            </a:contourClr>
          </a:sp3d>
        </p:spPr>
        <p:txBody>
          <a:bodyPr wrap="none" lIns="0" tIns="0" rIns="0" bIns="0" anchor="ctr">
            <a:scene3d>
              <a:camera prst="orthographicFront"/>
              <a:lightRig rig="flat" dir="tl">
                <a:rot lat="0" lon="0" rev="6600000"/>
              </a:lightRig>
            </a:scene3d>
            <a:sp3d extrusionH="25400" contourW="8890">
              <a:bevelT w="38100" h="31750"/>
              <a:contourClr>
                <a:schemeClr val="tx1">
                  <a:lumMod val="50000"/>
                  <a:lumOff val="50000"/>
                </a:schemeClr>
              </a:contourClr>
            </a:sp3d>
          </a:bodyPr>
          <a:lstStyle/>
          <a:p>
            <a:pPr marL="0" algn="ctr" defTabSz="457200" rtl="0" eaLnBrk="0" latinLnBrk="0" hangingPunct="0">
              <a:defRPr/>
            </a:pPr>
            <a:r>
              <a:rPr lang="de-DE" sz="2200" b="1" kern="1200" cap="none" spc="0" baseline="0" dirty="0">
                <a:ln w="11430"/>
                <a:solidFill>
                  <a:schemeClr val="bg1">
                    <a:lumMod val="85000"/>
                  </a:schemeClr>
                </a:solidFill>
                <a:effectLst>
                  <a:outerShdw blurRad="50800" dist="39000" dir="5460000" algn="tl">
                    <a:srgbClr val="000000">
                      <a:alpha val="38000"/>
                    </a:srgbClr>
                  </a:outerShdw>
                </a:effectLst>
                <a:latin typeface="Calibri" pitchFamily="34" charset="0"/>
                <a:ea typeface="+mn-ea"/>
                <a:cs typeface="+mn-cs"/>
              </a:rPr>
              <a:t>6</a:t>
            </a:r>
          </a:p>
        </p:txBody>
      </p:sp>
      <p:sp>
        <p:nvSpPr>
          <p:cNvPr id="33" name="Marcador de título 1"/>
          <p:cNvSpPr>
            <a:spLocks noGrp="1"/>
          </p:cNvSpPr>
          <p:nvPr userDrawn="1">
            <p:ph type="title"/>
          </p:nvPr>
        </p:nvSpPr>
        <p:spPr>
          <a:xfrm>
            <a:off x="2876550" y="114300"/>
            <a:ext cx="5057775" cy="722412"/>
          </a:xfrm>
          <a:prstGeom prst="rect">
            <a:avLst/>
          </a:prstGeom>
        </p:spPr>
        <p:txBody>
          <a:bodyPr vert="horz" lIns="91440" tIns="45720" rIns="91440" bIns="45720" rtlCol="0" anchor="ctr">
            <a:noAutofit/>
          </a:bodyPr>
          <a:lstStyle/>
          <a:p>
            <a:r>
              <a:rPr lang="es-ES" smtClean="0"/>
              <a:t>Haga clic para modificar el estilo de título del patrón</a:t>
            </a:r>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F96869D-9900-DC44-BD53-03C9090A604B}" type="datetimeFigureOut">
              <a:rPr lang="es-ES" smtClean="0"/>
              <a:pPr/>
              <a:t>09/08/2013</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857F3697-6CD0-FE46-A799-E1118A495F5C}" type="slidenum">
              <a:rPr lang="es-ES" smtClean="0"/>
              <a:pPr/>
              <a:t>‹Nº›</a:t>
            </a:fld>
            <a:endParaRPr lang="es-ES" dirty="0"/>
          </a:p>
        </p:txBody>
      </p:sp>
    </p:spTree>
    <p:extLst>
      <p:ext uri="{BB962C8B-B14F-4D97-AF65-F5344CB8AC3E}">
        <p14:creationId xmlns:p14="http://schemas.microsoft.com/office/powerpoint/2010/main" val="3153107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BF96869D-9900-DC44-BD53-03C9090A604B}" type="datetimeFigureOut">
              <a:rPr lang="es-ES" smtClean="0"/>
              <a:pPr/>
              <a:t>09/08/2013</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857F3697-6CD0-FE46-A799-E1118A495F5C}" type="slidenum">
              <a:rPr lang="es-ES" smtClean="0"/>
              <a:pPr/>
              <a:t>‹Nº›</a:t>
            </a:fld>
            <a:endParaRPr lang="es-ES" dirty="0"/>
          </a:p>
        </p:txBody>
      </p:sp>
    </p:spTree>
    <p:extLst>
      <p:ext uri="{BB962C8B-B14F-4D97-AF65-F5344CB8AC3E}">
        <p14:creationId xmlns:p14="http://schemas.microsoft.com/office/powerpoint/2010/main" val="2927141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solidFill>
                  <a:schemeClr val="bg1">
                    <a:lumMod val="50000"/>
                  </a:schemeClr>
                </a:solidFill>
              </a:defRPr>
            </a:lvl1pPr>
            <a:lvl2pPr>
              <a:defRPr sz="2400">
                <a:solidFill>
                  <a:schemeClr val="bg1">
                    <a:lumMod val="50000"/>
                  </a:schemeClr>
                </a:solidFill>
              </a:defRPr>
            </a:lvl2pPr>
            <a:lvl3pPr>
              <a:defRPr sz="2000">
                <a:solidFill>
                  <a:schemeClr val="bg1">
                    <a:lumMod val="50000"/>
                  </a:schemeClr>
                </a:solidFill>
              </a:defRPr>
            </a:lvl3pPr>
            <a:lvl4pPr>
              <a:defRPr sz="1800">
                <a:solidFill>
                  <a:schemeClr val="bg1">
                    <a:lumMod val="50000"/>
                  </a:schemeClr>
                </a:solidFill>
              </a:defRPr>
            </a:lvl4pPr>
            <a:lvl5pPr>
              <a:defRPr sz="1800">
                <a:solidFill>
                  <a:schemeClr val="bg1">
                    <a:lumMod val="50000"/>
                  </a:schemeClr>
                </a:solidFill>
              </a:defRPr>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solidFill>
                  <a:schemeClr val="bg1">
                    <a:lumMod val="50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5" name="Marcador de fecha 4"/>
          <p:cNvSpPr>
            <a:spLocks noGrp="1"/>
          </p:cNvSpPr>
          <p:nvPr>
            <p:ph type="dt" sz="half" idx="10"/>
          </p:nvPr>
        </p:nvSpPr>
        <p:spPr/>
        <p:txBody>
          <a:bodyPr/>
          <a:lstStyle/>
          <a:p>
            <a:fld id="{BF96869D-9900-DC44-BD53-03C9090A604B}" type="datetimeFigureOut">
              <a:rPr lang="es-ES" smtClean="0"/>
              <a:pPr/>
              <a:t>09/08/2013</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857F3697-6CD0-FE46-A799-E1118A495F5C}" type="slidenum">
              <a:rPr lang="es-ES" smtClean="0"/>
              <a:pPr/>
              <a:t>‹Nº›</a:t>
            </a:fld>
            <a:endParaRPr lang="es-ES" dirty="0"/>
          </a:p>
        </p:txBody>
      </p:sp>
    </p:spTree>
    <p:extLst>
      <p:ext uri="{BB962C8B-B14F-4D97-AF65-F5344CB8AC3E}">
        <p14:creationId xmlns:p14="http://schemas.microsoft.com/office/powerpoint/2010/main" val="3951383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BF96869D-9900-DC44-BD53-03C9090A604B}" type="datetimeFigureOut">
              <a:rPr lang="es-ES" smtClean="0"/>
              <a:pPr/>
              <a:t>09/08/2013</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857F3697-6CD0-FE46-A799-E1118A495F5C}" type="slidenum">
              <a:rPr lang="es-ES" smtClean="0"/>
              <a:pPr/>
              <a:t>‹Nº›</a:t>
            </a:fld>
            <a:endParaRPr lang="es-ES" dirty="0"/>
          </a:p>
        </p:txBody>
      </p:sp>
    </p:spTree>
    <p:extLst>
      <p:ext uri="{BB962C8B-B14F-4D97-AF65-F5344CB8AC3E}">
        <p14:creationId xmlns:p14="http://schemas.microsoft.com/office/powerpoint/2010/main" val="2533932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
        <p:nvSpPr>
          <p:cNvPr id="3" name="Marcador de fecha 2"/>
          <p:cNvSpPr>
            <a:spLocks noGrp="1"/>
          </p:cNvSpPr>
          <p:nvPr>
            <p:ph type="dt" sz="half" idx="10"/>
          </p:nvPr>
        </p:nvSpPr>
        <p:spPr/>
        <p:txBody>
          <a:bodyPr/>
          <a:lstStyle/>
          <a:p>
            <a:fld id="{BF96869D-9900-DC44-BD53-03C9090A604B}" type="datetimeFigureOut">
              <a:rPr lang="es-ES" smtClean="0"/>
              <a:pPr/>
              <a:t>09/08/2013</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857F3697-6CD0-FE46-A799-E1118A495F5C}" type="slidenum">
              <a:rPr lang="es-ES" smtClean="0"/>
              <a:pPr/>
              <a:t>‹Nº›</a:t>
            </a:fld>
            <a:endParaRPr lang="es-ES" dirty="0"/>
          </a:p>
        </p:txBody>
      </p:sp>
    </p:spTree>
    <p:extLst>
      <p:ext uri="{BB962C8B-B14F-4D97-AF65-F5344CB8AC3E}">
        <p14:creationId xmlns:p14="http://schemas.microsoft.com/office/powerpoint/2010/main" val="3989548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F96869D-9900-DC44-BD53-03C9090A604B}" type="datetimeFigureOut">
              <a:rPr lang="es-ES" smtClean="0"/>
              <a:pPr/>
              <a:t>09/08/2013</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857F3697-6CD0-FE46-A799-E1118A495F5C}" type="slidenum">
              <a:rPr lang="es-ES" smtClean="0"/>
              <a:pPr/>
              <a:t>‹Nº›</a:t>
            </a:fld>
            <a:endParaRPr lang="es-ES" dirty="0"/>
          </a:p>
        </p:txBody>
      </p:sp>
    </p:spTree>
    <p:extLst>
      <p:ext uri="{BB962C8B-B14F-4D97-AF65-F5344CB8AC3E}">
        <p14:creationId xmlns:p14="http://schemas.microsoft.com/office/powerpoint/2010/main" val="3826001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575050" y="273050"/>
            <a:ext cx="5111750" cy="5853113"/>
          </a:xfrm>
        </p:spPr>
        <p:txBody>
          <a:bodyPr/>
          <a:lstStyle>
            <a:lvl1pPr>
              <a:defRPr sz="3200">
                <a:solidFill>
                  <a:schemeClr val="bg1">
                    <a:lumMod val="50000"/>
                  </a:schemeClr>
                </a:solidFill>
              </a:defRPr>
            </a:lvl1pPr>
            <a:lvl2pPr>
              <a:defRPr sz="2800">
                <a:solidFill>
                  <a:schemeClr val="bg1">
                    <a:lumMod val="50000"/>
                  </a:schemeClr>
                </a:solidFill>
              </a:defRPr>
            </a:lvl2pPr>
            <a:lvl3pPr>
              <a:defRPr sz="2400">
                <a:solidFill>
                  <a:schemeClr val="bg1">
                    <a:lumMod val="50000"/>
                  </a:schemeClr>
                </a:solidFill>
              </a:defRPr>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F96869D-9900-DC44-BD53-03C9090A604B}" type="datetimeFigureOut">
              <a:rPr lang="es-ES" smtClean="0"/>
              <a:pPr/>
              <a:t>09/08/2013</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857F3697-6CD0-FE46-A799-E1118A495F5C}" type="slidenum">
              <a:rPr lang="es-ES" smtClean="0"/>
              <a:pPr/>
              <a:t>‹Nº›</a:t>
            </a:fld>
            <a:endParaRPr lang="es-ES" dirty="0"/>
          </a:p>
        </p:txBody>
      </p:sp>
    </p:spTree>
    <p:extLst>
      <p:ext uri="{BB962C8B-B14F-4D97-AF65-F5344CB8AC3E}">
        <p14:creationId xmlns:p14="http://schemas.microsoft.com/office/powerpoint/2010/main" val="164779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F96869D-9900-DC44-BD53-03C9090A604B}" type="datetimeFigureOut">
              <a:rPr lang="es-ES" smtClean="0"/>
              <a:pPr/>
              <a:t>09/08/2013</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857F3697-6CD0-FE46-A799-E1118A495F5C}" type="slidenum">
              <a:rPr lang="es-ES" smtClean="0"/>
              <a:pPr/>
              <a:t>‹Nº›</a:t>
            </a:fld>
            <a:endParaRPr lang="es-ES" dirty="0"/>
          </a:p>
        </p:txBody>
      </p:sp>
    </p:spTree>
    <p:extLst>
      <p:ext uri="{BB962C8B-B14F-4D97-AF65-F5344CB8AC3E}">
        <p14:creationId xmlns:p14="http://schemas.microsoft.com/office/powerpoint/2010/main" val="3257764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2876550" y="114300"/>
            <a:ext cx="5057775" cy="722412"/>
          </a:xfrm>
          <a:prstGeom prst="rect">
            <a:avLst/>
          </a:prstGeom>
        </p:spPr>
        <p:txBody>
          <a:bodyPr vert="horz" lIns="91440" tIns="45720" rIns="91440" bIns="45720" rtlCol="0" anchor="ctr">
            <a:noAutofit/>
          </a:bodyPr>
          <a:lstStyle/>
          <a:p>
            <a:r>
              <a:rPr lang="es-ES_tradnl" dirty="0" smtClean="0"/>
              <a:t>Clic para editar título</a:t>
            </a:r>
            <a:endParaRPr lang="es-ES" dirty="0"/>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96869D-9900-DC44-BD53-03C9090A604B}" type="datetimeFigureOut">
              <a:rPr lang="es-ES" smtClean="0"/>
              <a:pPr/>
              <a:t>09/08/2013</a:t>
            </a:fld>
            <a:endParaRPr lang="es-ES"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7F3697-6CD0-FE46-A799-E1118A495F5C}" type="slidenum">
              <a:rPr lang="es-ES" smtClean="0"/>
              <a:pPr/>
              <a:t>‹Nº›</a:t>
            </a:fld>
            <a:endParaRPr lang="es-ES" dirty="0"/>
          </a:p>
        </p:txBody>
      </p:sp>
    </p:spTree>
    <p:extLst>
      <p:ext uri="{BB962C8B-B14F-4D97-AF65-F5344CB8AC3E}">
        <p14:creationId xmlns:p14="http://schemas.microsoft.com/office/powerpoint/2010/main" val="90214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300" b="1" kern="1200">
          <a:solidFill>
            <a:schemeClr val="bg1">
              <a:lumMod val="50000"/>
            </a:schemeClr>
          </a:solidFill>
          <a:effectLst>
            <a:reflection blurRad="6350" stA="55000" endA="300" endPos="45500" dir="5400000" sy="-100000" algn="bl" rotWithShape="0"/>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jose.chavez@conade.gob.mx"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246910"/>
            <a:ext cx="7772400" cy="1306286"/>
          </a:xfrm>
        </p:spPr>
        <p:txBody>
          <a:bodyPr/>
          <a:lstStyle/>
          <a:p>
            <a:r>
              <a:rPr lang="es-MX" sz="2400" b="0" dirty="0" smtClean="0">
                <a:latin typeface="Arial" pitchFamily="34" charset="0"/>
                <a:cs typeface="Arial" pitchFamily="34" charset="0"/>
              </a:rPr>
              <a:t>SUBDIRECCION GENERAL DE CULTURA FISICA</a:t>
            </a:r>
            <a:endParaRPr lang="es-MX" sz="2400" b="0" dirty="0">
              <a:latin typeface="Arial" pitchFamily="34" charset="0"/>
              <a:cs typeface="Arial" pitchFamily="34" charset="0"/>
            </a:endParaRPr>
          </a:p>
        </p:txBody>
      </p:sp>
      <p:sp>
        <p:nvSpPr>
          <p:cNvPr id="3" name="2 Subtítulo"/>
          <p:cNvSpPr>
            <a:spLocks noGrp="1"/>
          </p:cNvSpPr>
          <p:nvPr>
            <p:ph type="subTitle" idx="1"/>
          </p:nvPr>
        </p:nvSpPr>
        <p:spPr>
          <a:xfrm>
            <a:off x="166254" y="2934196"/>
            <a:ext cx="8728363" cy="2209304"/>
          </a:xfrm>
        </p:spPr>
        <p:txBody>
          <a:bodyPr>
            <a:normAutofit lnSpcReduction="10000"/>
          </a:bodyPr>
          <a:lstStyle/>
          <a:p>
            <a:pPr marL="457200" indent="-457200"/>
            <a:r>
              <a:rPr lang="es-MX" dirty="0" smtClean="0">
                <a:latin typeface="Arial" pitchFamily="34" charset="0"/>
                <a:cs typeface="Arial" pitchFamily="34" charset="0"/>
              </a:rPr>
              <a:t>Dirección de Activación Física y Recreación</a:t>
            </a:r>
          </a:p>
          <a:p>
            <a:endParaRPr lang="es-MX" dirty="0">
              <a:latin typeface="Arial" pitchFamily="34" charset="0"/>
              <a:cs typeface="Arial" pitchFamily="34" charset="0"/>
            </a:endParaRPr>
          </a:p>
          <a:p>
            <a:pPr marL="457200" indent="-457200"/>
            <a:r>
              <a:rPr lang="es-MX" b="1" dirty="0" smtClean="0">
                <a:latin typeface="Arial" pitchFamily="34" charset="0"/>
                <a:cs typeface="Arial" pitchFamily="34" charset="0"/>
              </a:rPr>
              <a:t>Programa Nacional de Activación Física “PONTE AL 100”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z="2000" dirty="0" smtClean="0">
                <a:latin typeface="Arial" pitchFamily="34" charset="0"/>
                <a:cs typeface="Arial" pitchFamily="34" charset="0"/>
              </a:rPr>
              <a:t>Cultura</a:t>
            </a:r>
            <a:r>
              <a:rPr lang="es-ES_tradnl" dirty="0" smtClean="0"/>
              <a:t> </a:t>
            </a:r>
            <a:endParaRPr lang="es-MX" dirty="0"/>
          </a:p>
        </p:txBody>
      </p:sp>
      <p:sp>
        <p:nvSpPr>
          <p:cNvPr id="3" name="2 Marcador de contenido"/>
          <p:cNvSpPr>
            <a:spLocks noGrp="1"/>
          </p:cNvSpPr>
          <p:nvPr>
            <p:ph idx="1"/>
          </p:nvPr>
        </p:nvSpPr>
        <p:spPr>
          <a:xfrm>
            <a:off x="457200" y="1276350"/>
            <a:ext cx="8229600" cy="4525963"/>
          </a:xfrm>
        </p:spPr>
        <p:txBody>
          <a:bodyPr>
            <a:normAutofit/>
          </a:bodyPr>
          <a:lstStyle/>
          <a:p>
            <a:pPr>
              <a:buNone/>
            </a:pPr>
            <a:r>
              <a:rPr lang="es-ES_tradnl" sz="1600" b="1" dirty="0" smtClean="0">
                <a:solidFill>
                  <a:schemeClr val="bg1">
                    <a:lumMod val="50000"/>
                  </a:schemeClr>
                </a:solidFill>
              </a:rPr>
              <a:t>        Educación.</a:t>
            </a:r>
          </a:p>
          <a:p>
            <a:pPr algn="just"/>
            <a:r>
              <a:rPr lang="es-ES_tradnl" sz="1600" dirty="0" smtClean="0">
                <a:solidFill>
                  <a:schemeClr val="bg1">
                    <a:lumMod val="50000"/>
                  </a:schemeClr>
                </a:solidFill>
              </a:rPr>
              <a:t>La educación es un proceso por medio del cual nos apropiamos, creamos y transformamos nuestra cultura. </a:t>
            </a:r>
          </a:p>
          <a:p>
            <a:pPr algn="just"/>
            <a:r>
              <a:rPr lang="es-ES_tradnl" sz="1600" dirty="0" smtClean="0">
                <a:solidFill>
                  <a:schemeClr val="bg1">
                    <a:lumMod val="50000"/>
                  </a:schemeClr>
                </a:solidFill>
              </a:rPr>
              <a:t>Dentro del Sistema de Capacidad Funcional, un concepto fundamental es que el sobre peso y obesidad son sin duda y principalmente un </a:t>
            </a:r>
            <a:r>
              <a:rPr lang="es-ES_tradnl" sz="1600" b="1" dirty="0" smtClean="0">
                <a:solidFill>
                  <a:schemeClr val="bg1">
                    <a:lumMod val="50000"/>
                  </a:schemeClr>
                </a:solidFill>
              </a:rPr>
              <a:t>problema de educación;</a:t>
            </a:r>
            <a:r>
              <a:rPr lang="es-ES_tradnl" sz="1600" dirty="0" smtClean="0">
                <a:solidFill>
                  <a:schemeClr val="bg1">
                    <a:lumMod val="50000"/>
                  </a:schemeClr>
                </a:solidFill>
              </a:rPr>
              <a:t> hacer ejercicio adecuado, comer bien y ser responsables de nuestro cuerpo, es parte de la formación educativa del individuo.</a:t>
            </a:r>
          </a:p>
          <a:p>
            <a:pPr algn="ctr">
              <a:buNone/>
            </a:pPr>
            <a:r>
              <a:rPr lang="es-ES_tradnl" sz="2800" b="1" dirty="0" smtClean="0">
                <a:solidFill>
                  <a:schemeClr val="bg1">
                    <a:lumMod val="50000"/>
                  </a:schemeClr>
                </a:solidFill>
              </a:rPr>
              <a:t>“Estar Bien” debe ser un bien Cultural. </a:t>
            </a:r>
            <a:endParaRPr lang="es-MX" sz="2800" b="1" dirty="0">
              <a:solidFill>
                <a:schemeClr val="bg1">
                  <a:lumMod val="50000"/>
                </a:schemeClr>
              </a:solidFill>
            </a:endParaRPr>
          </a:p>
        </p:txBody>
      </p:sp>
      <p:pic>
        <p:nvPicPr>
          <p:cNvPr id="4" name="Picture 4" descr="http://t0.gstatic.com/images?q=tbn:ANd9GcTryTpij6WxFteM1jQIQwr3mmH-TBeHRFdlTaPq0OAR-4iMoVFP"/>
          <p:cNvPicPr>
            <a:picLocks noChangeAspect="1" noChangeArrowheads="1"/>
          </p:cNvPicPr>
          <p:nvPr/>
        </p:nvPicPr>
        <p:blipFill>
          <a:blip r:embed="rId2" cstate="print"/>
          <a:srcRect/>
          <a:stretch>
            <a:fillRect/>
          </a:stretch>
        </p:blipFill>
        <p:spPr bwMode="auto">
          <a:xfrm>
            <a:off x="3234970" y="3924325"/>
            <a:ext cx="3184880" cy="211939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3025"/>
            <a:ext cx="8229600" cy="4525963"/>
          </a:xfrm>
        </p:spPr>
        <p:txBody>
          <a:bodyPr>
            <a:normAutofit/>
          </a:bodyPr>
          <a:lstStyle/>
          <a:p>
            <a:r>
              <a:rPr lang="es-ES_tradnl" sz="1600" dirty="0" smtClean="0">
                <a:solidFill>
                  <a:schemeClr val="bg1">
                    <a:lumMod val="50000"/>
                  </a:schemeClr>
                </a:solidFill>
                <a:latin typeface="Arial" pitchFamily="34" charset="0"/>
                <a:cs typeface="Arial" pitchFamily="34" charset="0"/>
              </a:rPr>
              <a:t>Es el potencial del cuerpo para realizar trabajo en un conjunto de indicadores fisiológicos y psicológicos . Este potencial nos enseña que tan eficientemente responde nuestro organismo a los estímulos del medio ambiente.</a:t>
            </a:r>
          </a:p>
          <a:p>
            <a:endParaRPr lang="es-ES_tradnl" sz="1600" dirty="0" smtClean="0">
              <a:solidFill>
                <a:schemeClr val="bg1">
                  <a:lumMod val="50000"/>
                </a:schemeClr>
              </a:solidFill>
              <a:latin typeface="Arial" pitchFamily="34" charset="0"/>
              <a:cs typeface="Arial" pitchFamily="34" charset="0"/>
            </a:endParaRPr>
          </a:p>
          <a:p>
            <a:endParaRPr lang="es-ES_tradnl" sz="1600" dirty="0" smtClean="0">
              <a:solidFill>
                <a:schemeClr val="bg1">
                  <a:lumMod val="50000"/>
                </a:schemeClr>
              </a:solidFill>
              <a:latin typeface="Arial" pitchFamily="34" charset="0"/>
              <a:cs typeface="Arial" pitchFamily="34" charset="0"/>
            </a:endParaRPr>
          </a:p>
          <a:p>
            <a:endParaRPr lang="es-ES_tradnl" sz="1600" dirty="0" smtClean="0">
              <a:solidFill>
                <a:schemeClr val="bg1">
                  <a:lumMod val="50000"/>
                </a:schemeClr>
              </a:solidFill>
              <a:latin typeface="Arial" pitchFamily="34" charset="0"/>
              <a:cs typeface="Arial" pitchFamily="34" charset="0"/>
            </a:endParaRPr>
          </a:p>
          <a:p>
            <a:endParaRPr lang="es-ES_tradnl" sz="1600" dirty="0" smtClean="0">
              <a:solidFill>
                <a:schemeClr val="bg1">
                  <a:lumMod val="50000"/>
                </a:schemeClr>
              </a:solidFill>
              <a:latin typeface="Arial" pitchFamily="34" charset="0"/>
              <a:cs typeface="Arial" pitchFamily="34" charset="0"/>
            </a:endParaRPr>
          </a:p>
          <a:p>
            <a:endParaRPr lang="es-ES_tradnl" sz="1600" dirty="0" smtClean="0">
              <a:solidFill>
                <a:schemeClr val="bg1">
                  <a:lumMod val="50000"/>
                </a:schemeClr>
              </a:solidFill>
              <a:latin typeface="Arial" pitchFamily="34" charset="0"/>
              <a:cs typeface="Arial" pitchFamily="34" charset="0"/>
            </a:endParaRPr>
          </a:p>
          <a:p>
            <a:endParaRPr lang="es-ES_tradnl" sz="1600" dirty="0" smtClean="0">
              <a:solidFill>
                <a:schemeClr val="bg1">
                  <a:lumMod val="50000"/>
                </a:schemeClr>
              </a:solidFill>
              <a:latin typeface="Arial" pitchFamily="34" charset="0"/>
              <a:cs typeface="Arial" pitchFamily="34" charset="0"/>
            </a:endParaRPr>
          </a:p>
          <a:p>
            <a:r>
              <a:rPr lang="es-ES_tradnl" sz="1600" dirty="0" smtClean="0">
                <a:solidFill>
                  <a:schemeClr val="bg1">
                    <a:lumMod val="50000"/>
                  </a:schemeClr>
                </a:solidFill>
                <a:latin typeface="Arial" pitchFamily="34" charset="0"/>
                <a:cs typeface="Arial" pitchFamily="34" charset="0"/>
              </a:rPr>
              <a:t>La capacidad funcional se refiere a las actividades que un individuo debe realizar en su ciclo de vida.</a:t>
            </a:r>
          </a:p>
        </p:txBody>
      </p:sp>
      <p:sp>
        <p:nvSpPr>
          <p:cNvPr id="4" name="1 Título"/>
          <p:cNvSpPr>
            <a:spLocks noGrp="1"/>
          </p:cNvSpPr>
          <p:nvPr>
            <p:ph type="title"/>
          </p:nvPr>
        </p:nvSpPr>
        <p:spPr/>
        <p:txBody>
          <a:bodyPr/>
          <a:lstStyle/>
          <a:p>
            <a:r>
              <a:rPr lang="es-ES_tradnl" sz="2000" dirty="0" smtClean="0"/>
              <a:t>Capacidad Funcional.</a:t>
            </a:r>
            <a:endParaRPr lang="es-MX" sz="2000" dirty="0"/>
          </a:p>
        </p:txBody>
      </p:sp>
      <p:pic>
        <p:nvPicPr>
          <p:cNvPr id="5" name="Picture 8" descr="http://www.emujer.com/files/article/thumb/c/conoce-lo-que-esta-arruinando-tu-salud_8awu0.jpg"/>
          <p:cNvPicPr>
            <a:picLocks noChangeAspect="1" noChangeArrowheads="1"/>
          </p:cNvPicPr>
          <p:nvPr/>
        </p:nvPicPr>
        <p:blipFill>
          <a:blip r:embed="rId2" cstate="print"/>
          <a:srcRect/>
          <a:stretch>
            <a:fillRect/>
          </a:stretch>
        </p:blipFill>
        <p:spPr bwMode="auto">
          <a:xfrm>
            <a:off x="2826296" y="2188441"/>
            <a:ext cx="2707729" cy="1678792"/>
          </a:xfrm>
          <a:prstGeom prst="rect">
            <a:avLst/>
          </a:prstGeom>
          <a:noFill/>
        </p:spPr>
      </p:pic>
      <p:pic>
        <p:nvPicPr>
          <p:cNvPr id="6" name="Picture 2" descr="http://www.boyaca.gov.co/tools/microsThumb.php?src=recursos_user/imagenes//noticias/2011/Septiembre/2/Estilo_de_vida_saludable_pr_1_.jpg&amp;w=380"/>
          <p:cNvPicPr>
            <a:picLocks noChangeAspect="1" noChangeArrowheads="1"/>
          </p:cNvPicPr>
          <p:nvPr/>
        </p:nvPicPr>
        <p:blipFill>
          <a:blip r:embed="rId3" cstate="print"/>
          <a:srcRect/>
          <a:stretch>
            <a:fillRect/>
          </a:stretch>
        </p:blipFill>
        <p:spPr bwMode="auto">
          <a:xfrm>
            <a:off x="2826296" y="4365104"/>
            <a:ext cx="2736304" cy="167671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95400"/>
            <a:ext cx="8229600" cy="4676775"/>
          </a:xfrm>
        </p:spPr>
        <p:txBody>
          <a:bodyPr>
            <a:normAutofit/>
          </a:bodyPr>
          <a:lstStyle/>
          <a:p>
            <a:pPr algn="just"/>
            <a:r>
              <a:rPr lang="es-ES_tradnl" sz="1600" dirty="0" smtClean="0">
                <a:solidFill>
                  <a:schemeClr val="bg1">
                    <a:lumMod val="50000"/>
                  </a:schemeClr>
                </a:solidFill>
              </a:rPr>
              <a:t>Se mide mediante un conjunto de pruebas de campo. Estas pruebas están relacionadas con la edad para ambos sexos y tiene por finalidad evaluar factores que obedecen a la madurez fisiológica de la persona. </a:t>
            </a:r>
          </a:p>
          <a:p>
            <a:pPr algn="just"/>
            <a:r>
              <a:rPr lang="es-ES_tradnl" sz="1600" dirty="0" smtClean="0">
                <a:solidFill>
                  <a:schemeClr val="bg1">
                    <a:lumMod val="50000"/>
                  </a:schemeClr>
                </a:solidFill>
              </a:rPr>
              <a:t>Estas pruebas fueron seleccionadas porque son fáciles de aplicar miden la aptitudes o destrezas básicas naturales. </a:t>
            </a:r>
          </a:p>
          <a:p>
            <a:pPr algn="just"/>
            <a:endParaRPr lang="es-ES_tradnl" sz="1600" dirty="0" smtClean="0"/>
          </a:p>
          <a:p>
            <a:pPr algn="just">
              <a:buNone/>
            </a:pPr>
            <a:r>
              <a:rPr lang="es-ES_tradnl" sz="1600" b="1" u="sng" dirty="0" smtClean="0">
                <a:solidFill>
                  <a:schemeClr val="bg1">
                    <a:lumMod val="50000"/>
                  </a:schemeClr>
                </a:solidFill>
              </a:rPr>
              <a:t>Validación de las Mediciones e instrumentos</a:t>
            </a:r>
            <a:r>
              <a:rPr lang="es-ES_tradnl" sz="1600" b="1" dirty="0" smtClean="0">
                <a:solidFill>
                  <a:schemeClr val="bg1">
                    <a:lumMod val="50000"/>
                  </a:schemeClr>
                </a:solidFill>
              </a:rPr>
              <a:t>.</a:t>
            </a:r>
          </a:p>
          <a:p>
            <a:pPr algn="just"/>
            <a:endParaRPr lang="es-ES_tradnl" sz="1600" b="1" dirty="0" smtClean="0">
              <a:solidFill>
                <a:schemeClr val="bg1">
                  <a:lumMod val="50000"/>
                </a:schemeClr>
              </a:solidFill>
            </a:endParaRPr>
          </a:p>
          <a:p>
            <a:pPr algn="just"/>
            <a:r>
              <a:rPr lang="es-ES_tradnl" sz="1600" dirty="0" smtClean="0">
                <a:solidFill>
                  <a:schemeClr val="bg1">
                    <a:lumMod val="50000"/>
                  </a:schemeClr>
                </a:solidFill>
              </a:rPr>
              <a:t>Toda batería de pruebas fue validada por el grupo de expertos de la Fundación Movimiento es Salud, A.C, supervisadas por el Dr. Juan Manuel Herrera Navarro y cumple las expectativas de los perfiles deportivos de la CONADE.</a:t>
            </a:r>
          </a:p>
          <a:p>
            <a:pPr algn="just"/>
            <a:endParaRPr lang="es-ES_tradnl" sz="1600" dirty="0" smtClean="0">
              <a:solidFill>
                <a:schemeClr val="bg1">
                  <a:lumMod val="50000"/>
                </a:schemeClr>
              </a:solidFill>
            </a:endParaRPr>
          </a:p>
          <a:p>
            <a:pPr algn="just">
              <a:buNone/>
            </a:pPr>
            <a:r>
              <a:rPr lang="es-ES_tradnl" sz="1600" b="1" u="sng" dirty="0" smtClean="0">
                <a:solidFill>
                  <a:schemeClr val="bg1">
                    <a:lumMod val="50000"/>
                  </a:schemeClr>
                </a:solidFill>
              </a:rPr>
              <a:t>Objetivo de la medición. </a:t>
            </a:r>
          </a:p>
          <a:p>
            <a:pPr algn="just"/>
            <a:endParaRPr lang="es-ES_tradnl" sz="1600" b="1" dirty="0" smtClean="0">
              <a:solidFill>
                <a:schemeClr val="bg1">
                  <a:lumMod val="50000"/>
                </a:schemeClr>
              </a:solidFill>
            </a:endParaRPr>
          </a:p>
          <a:p>
            <a:pPr algn="just"/>
            <a:r>
              <a:rPr lang="es-ES_tradnl" sz="1600" dirty="0" smtClean="0">
                <a:solidFill>
                  <a:schemeClr val="bg1">
                    <a:lumMod val="50000"/>
                  </a:schemeClr>
                </a:solidFill>
              </a:rPr>
              <a:t>Ofrecer un índice con base a la edad y el sexo de los componentes morfológicos de rendimiento Físico (desempeño y condición física) y rendimiento psicopedagógico, para ofertar las alternativas de ejercicio y orientación nutricional adecuada. </a:t>
            </a:r>
          </a:p>
          <a:p>
            <a:endParaRPr lang="es-MX" sz="1600" dirty="0">
              <a:solidFill>
                <a:schemeClr val="bg1">
                  <a:lumMod val="50000"/>
                </a:schemeClr>
              </a:solidFill>
            </a:endParaRPr>
          </a:p>
        </p:txBody>
      </p:sp>
      <p:sp>
        <p:nvSpPr>
          <p:cNvPr id="4" name="1 Título"/>
          <p:cNvSpPr>
            <a:spLocks noGrp="1"/>
          </p:cNvSpPr>
          <p:nvPr>
            <p:ph type="title"/>
          </p:nvPr>
        </p:nvSpPr>
        <p:spPr>
          <a:xfrm>
            <a:off x="2724150" y="114300"/>
            <a:ext cx="5334000" cy="722412"/>
          </a:xfrm>
        </p:spPr>
        <p:txBody>
          <a:bodyPr/>
          <a:lstStyle/>
          <a:p>
            <a:pPr>
              <a:lnSpc>
                <a:spcPct val="80000"/>
              </a:lnSpc>
            </a:pPr>
            <a:r>
              <a:rPr lang="es-MX" sz="2000" dirty="0" smtClean="0">
                <a:latin typeface="Arial" pitchFamily="34" charset="0"/>
                <a:ea typeface="Tahoma" pitchFamily="34" charset="0"/>
                <a:cs typeface="Arial" pitchFamily="34" charset="0"/>
              </a:rPr>
              <a:t>¿Cómo se mide la Capacidad Funcional?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a:spLocks noGrp="1"/>
          </p:cNvSpPr>
          <p:nvPr>
            <p:ph type="title"/>
          </p:nvPr>
        </p:nvSpPr>
        <p:spPr>
          <a:xfrm>
            <a:off x="3059832" y="116632"/>
            <a:ext cx="4176464" cy="792088"/>
          </a:xfrm>
        </p:spPr>
        <p:txBody>
          <a:bodyPr>
            <a:normAutofit/>
          </a:bodyPr>
          <a:lstStyle/>
          <a:p>
            <a:r>
              <a:rPr lang="es-MX" sz="2000" dirty="0" smtClean="0">
                <a:effectLst>
                  <a:outerShdw blurRad="38100" dist="38100" dir="2700000" algn="tl">
                    <a:srgbClr val="000000">
                      <a:alpha val="43137"/>
                    </a:srgbClr>
                  </a:outerShdw>
                </a:effectLst>
                <a:latin typeface="Arial" pitchFamily="34" charset="0"/>
                <a:ea typeface="Tahoma" pitchFamily="34" charset="0"/>
                <a:cs typeface="Arial" pitchFamily="34" charset="0"/>
              </a:rPr>
              <a:t>El método</a:t>
            </a:r>
            <a:endParaRPr lang="es-MX" sz="2000" dirty="0">
              <a:effectLst>
                <a:outerShdw blurRad="38100" dist="38100" dir="2700000" algn="tl">
                  <a:srgbClr val="000000">
                    <a:alpha val="43137"/>
                  </a:srgbClr>
                </a:outerShdw>
              </a:effectLst>
              <a:latin typeface="Arial" pitchFamily="34" charset="0"/>
              <a:ea typeface="Tahoma" pitchFamily="34" charset="0"/>
              <a:cs typeface="Arial" pitchFamily="34" charset="0"/>
            </a:endParaRPr>
          </a:p>
        </p:txBody>
      </p:sp>
      <p:sp>
        <p:nvSpPr>
          <p:cNvPr id="14" name="13 Elipse"/>
          <p:cNvSpPr/>
          <p:nvPr/>
        </p:nvSpPr>
        <p:spPr>
          <a:xfrm>
            <a:off x="6343228" y="1363085"/>
            <a:ext cx="2305844" cy="1376365"/>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900" b="1" dirty="0" smtClean="0">
                <a:solidFill>
                  <a:schemeClr val="tx1"/>
                </a:solidFill>
                <a:latin typeface="Arial" pitchFamily="34" charset="0"/>
                <a:ea typeface="Tahoma" pitchFamily="34" charset="0"/>
                <a:cs typeface="Arial" pitchFamily="34" charset="0"/>
              </a:rPr>
              <a:t>Determinación de la capacidad aeróbica</a:t>
            </a:r>
            <a:endParaRPr lang="es-MX" b="1" dirty="0">
              <a:solidFill>
                <a:schemeClr val="tx1"/>
              </a:solidFill>
              <a:latin typeface="Arial" pitchFamily="34" charset="0"/>
              <a:cs typeface="Arial" pitchFamily="34" charset="0"/>
            </a:endParaRPr>
          </a:p>
        </p:txBody>
      </p:sp>
      <p:sp>
        <p:nvSpPr>
          <p:cNvPr id="16" name="15 Elipse"/>
          <p:cNvSpPr/>
          <p:nvPr/>
        </p:nvSpPr>
        <p:spPr>
          <a:xfrm>
            <a:off x="369887" y="1353560"/>
            <a:ext cx="2297112" cy="1376365"/>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900" b="1" dirty="0" smtClean="0">
                <a:solidFill>
                  <a:schemeClr val="tx1"/>
                </a:solidFill>
                <a:latin typeface="Arial" pitchFamily="34" charset="0"/>
                <a:ea typeface="Tahoma" pitchFamily="34" charset="0"/>
                <a:cs typeface="Arial" pitchFamily="34" charset="0"/>
              </a:rPr>
              <a:t>Determinación de las capacidades anaeróbicas </a:t>
            </a:r>
            <a:endParaRPr lang="es-MX" b="1" dirty="0">
              <a:solidFill>
                <a:schemeClr val="tx1"/>
              </a:solidFill>
              <a:latin typeface="Arial" pitchFamily="34" charset="0"/>
              <a:cs typeface="Arial" pitchFamily="34" charset="0"/>
            </a:endParaRPr>
          </a:p>
        </p:txBody>
      </p:sp>
      <p:sp>
        <p:nvSpPr>
          <p:cNvPr id="17" name="16 Elipse"/>
          <p:cNvSpPr/>
          <p:nvPr/>
        </p:nvSpPr>
        <p:spPr>
          <a:xfrm>
            <a:off x="6391275" y="4416596"/>
            <a:ext cx="2257425" cy="1374603"/>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342900" lvl="0" indent="-342900">
              <a:lnSpc>
                <a:spcPct val="200000"/>
              </a:lnSpc>
              <a:spcBef>
                <a:spcPct val="20000"/>
              </a:spcBef>
              <a:defRPr/>
            </a:pPr>
            <a:r>
              <a:rPr lang="es-MX" sz="900" dirty="0" smtClean="0">
                <a:solidFill>
                  <a:schemeClr val="bg1">
                    <a:lumMod val="50000"/>
                  </a:schemeClr>
                </a:solidFill>
                <a:latin typeface="Tahoma" pitchFamily="34" charset="0"/>
                <a:ea typeface="Tahoma" pitchFamily="34" charset="0"/>
                <a:cs typeface="Tahoma" pitchFamily="34" charset="0"/>
              </a:rPr>
              <a:t>          </a:t>
            </a:r>
            <a:r>
              <a:rPr lang="es-MX" sz="900" b="1" dirty="0" smtClean="0">
                <a:solidFill>
                  <a:schemeClr val="tx1"/>
                </a:solidFill>
                <a:latin typeface="Arial" pitchFamily="34" charset="0"/>
                <a:ea typeface="Tahoma" pitchFamily="34" charset="0"/>
                <a:cs typeface="Arial" pitchFamily="34" charset="0"/>
              </a:rPr>
              <a:t>Evaluación psicológica</a:t>
            </a:r>
          </a:p>
        </p:txBody>
      </p:sp>
      <p:sp>
        <p:nvSpPr>
          <p:cNvPr id="18" name="17 Elipse"/>
          <p:cNvSpPr/>
          <p:nvPr/>
        </p:nvSpPr>
        <p:spPr>
          <a:xfrm>
            <a:off x="361950" y="4416596"/>
            <a:ext cx="2343572" cy="1374603"/>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900" b="1" dirty="0" smtClean="0">
                <a:solidFill>
                  <a:schemeClr val="tx1"/>
                </a:solidFill>
                <a:latin typeface="Arial" pitchFamily="34" charset="0"/>
                <a:cs typeface="Arial" pitchFamily="34" charset="0"/>
              </a:rPr>
              <a:t>      Evaluación Morfológica y nutricional</a:t>
            </a:r>
            <a:endParaRPr lang="es-MX" sz="900" b="1" dirty="0">
              <a:solidFill>
                <a:schemeClr val="tx1"/>
              </a:solidFill>
              <a:latin typeface="Arial" pitchFamily="34" charset="0"/>
              <a:cs typeface="Arial" pitchFamily="34" charset="0"/>
            </a:endParaRPr>
          </a:p>
        </p:txBody>
      </p:sp>
      <p:sp>
        <p:nvSpPr>
          <p:cNvPr id="19" name="18 Rectángulo"/>
          <p:cNvSpPr/>
          <p:nvPr/>
        </p:nvSpPr>
        <p:spPr>
          <a:xfrm>
            <a:off x="371475" y="1727361"/>
            <a:ext cx="381372" cy="584775"/>
          </a:xfrm>
          <a:prstGeom prst="rect">
            <a:avLst/>
          </a:prstGeom>
        </p:spPr>
        <p:txBody>
          <a:bodyPr wrap="square">
            <a:spAutoFit/>
          </a:bodyPr>
          <a:lstStyle/>
          <a:p>
            <a:r>
              <a:rPr lang="es-MX" sz="3200" b="1" dirty="0" smtClean="0">
                <a:ln w="11430"/>
                <a:solidFill>
                  <a:srgbClr val="FF0000"/>
                </a:solidFill>
                <a:effectLst>
                  <a:outerShdw blurRad="50800" dist="39000" dir="5460000" algn="tl">
                    <a:srgbClr val="000000">
                      <a:alpha val="38000"/>
                    </a:srgbClr>
                  </a:outerShdw>
                </a:effectLst>
              </a:rPr>
              <a:t>A</a:t>
            </a:r>
            <a:endParaRPr lang="es-MX" sz="3200" dirty="0"/>
          </a:p>
        </p:txBody>
      </p:sp>
      <p:sp>
        <p:nvSpPr>
          <p:cNvPr id="20" name="19 Rectángulo"/>
          <p:cNvSpPr/>
          <p:nvPr/>
        </p:nvSpPr>
        <p:spPr>
          <a:xfrm>
            <a:off x="6470093" y="1746467"/>
            <a:ext cx="648072" cy="584775"/>
          </a:xfrm>
          <a:prstGeom prst="rect">
            <a:avLst/>
          </a:prstGeom>
        </p:spPr>
        <p:txBody>
          <a:bodyPr wrap="square">
            <a:spAutoFit/>
          </a:bodyPr>
          <a:lstStyle/>
          <a:p>
            <a:r>
              <a:rPr lang="es-MX" sz="3200" b="1" dirty="0" smtClean="0">
                <a:ln w="11430"/>
                <a:solidFill>
                  <a:schemeClr val="tx2">
                    <a:lumMod val="60000"/>
                    <a:lumOff val="40000"/>
                  </a:schemeClr>
                </a:solidFill>
                <a:effectLst>
                  <a:outerShdw blurRad="50800" dist="39000" dir="5460000" algn="tl">
                    <a:srgbClr val="000000">
                      <a:alpha val="38000"/>
                    </a:srgbClr>
                  </a:outerShdw>
                </a:effectLst>
              </a:rPr>
              <a:t>B</a:t>
            </a:r>
            <a:endParaRPr lang="es-MX" sz="3200" dirty="0">
              <a:solidFill>
                <a:schemeClr val="tx2">
                  <a:lumMod val="60000"/>
                  <a:lumOff val="40000"/>
                </a:schemeClr>
              </a:solidFill>
            </a:endParaRPr>
          </a:p>
        </p:txBody>
      </p:sp>
      <p:sp>
        <p:nvSpPr>
          <p:cNvPr id="21" name="20 Rectángulo"/>
          <p:cNvSpPr/>
          <p:nvPr/>
        </p:nvSpPr>
        <p:spPr>
          <a:xfrm>
            <a:off x="6591300" y="4827672"/>
            <a:ext cx="648072" cy="584775"/>
          </a:xfrm>
          <a:prstGeom prst="rect">
            <a:avLst/>
          </a:prstGeom>
        </p:spPr>
        <p:txBody>
          <a:bodyPr wrap="square">
            <a:spAutoFit/>
          </a:bodyPr>
          <a:lstStyle/>
          <a:p>
            <a:r>
              <a:rPr lang="es-MX" sz="3200" b="1" dirty="0">
                <a:ln w="11430"/>
                <a:solidFill>
                  <a:srgbClr val="92D050"/>
                </a:solidFill>
                <a:effectLst>
                  <a:outerShdw blurRad="50800" dist="39000" dir="5460000" algn="tl">
                    <a:srgbClr val="000000">
                      <a:alpha val="38000"/>
                    </a:srgbClr>
                  </a:outerShdw>
                </a:effectLst>
              </a:rPr>
              <a:t>D</a:t>
            </a:r>
            <a:endParaRPr lang="es-MX" sz="3200" dirty="0">
              <a:solidFill>
                <a:srgbClr val="92D050"/>
              </a:solidFill>
            </a:endParaRPr>
          </a:p>
        </p:txBody>
      </p:sp>
      <p:sp>
        <p:nvSpPr>
          <p:cNvPr id="22" name="21 Rectángulo"/>
          <p:cNvSpPr/>
          <p:nvPr/>
        </p:nvSpPr>
        <p:spPr>
          <a:xfrm>
            <a:off x="512620" y="4782935"/>
            <a:ext cx="575703" cy="584775"/>
          </a:xfrm>
          <a:prstGeom prst="rect">
            <a:avLst/>
          </a:prstGeom>
        </p:spPr>
        <p:txBody>
          <a:bodyPr wrap="square">
            <a:spAutoFit/>
          </a:bodyPr>
          <a:lstStyle/>
          <a:p>
            <a:r>
              <a:rPr lang="es-MX" sz="3200" b="1" dirty="0">
                <a:ln w="11430"/>
                <a:solidFill>
                  <a:srgbClr val="FFFF00"/>
                </a:solidFill>
                <a:effectLst>
                  <a:outerShdw blurRad="50800" dist="39000" dir="5460000" algn="tl">
                    <a:srgbClr val="000000">
                      <a:alpha val="38000"/>
                    </a:srgbClr>
                  </a:outerShdw>
                </a:effectLst>
              </a:rPr>
              <a:t>C</a:t>
            </a:r>
            <a:endParaRPr lang="es-MX" sz="3200" dirty="0">
              <a:solidFill>
                <a:srgbClr val="FFFF00"/>
              </a:solidFill>
            </a:endParaRPr>
          </a:p>
        </p:txBody>
      </p:sp>
      <p:sp>
        <p:nvSpPr>
          <p:cNvPr id="23" name="22 Elipse"/>
          <p:cNvSpPr/>
          <p:nvPr/>
        </p:nvSpPr>
        <p:spPr>
          <a:xfrm>
            <a:off x="3267075" y="2578892"/>
            <a:ext cx="2571750" cy="2050259"/>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MX" b="1" dirty="0" smtClean="0">
                <a:ln w="11430"/>
                <a:solidFill>
                  <a:srgbClr val="FF0000"/>
                </a:solidFill>
                <a:effectLst>
                  <a:outerShdw blurRad="50800" dist="39000" dir="5460000" algn="tl">
                    <a:srgbClr val="000000">
                      <a:alpha val="38000"/>
                    </a:srgbClr>
                  </a:outerShdw>
                </a:effectLst>
                <a:latin typeface="Tahoma" pitchFamily="34" charset="0"/>
                <a:ea typeface="Tahoma" pitchFamily="34" charset="0"/>
                <a:cs typeface="Tahoma" pitchFamily="34" charset="0"/>
              </a:rPr>
              <a:t>A</a:t>
            </a:r>
            <a:r>
              <a:rPr lang="es-MX" b="1" dirty="0" smtClean="0">
                <a:ln w="11430"/>
                <a:effectLst>
                  <a:outerShdw blurRad="50800" dist="39000" dir="5460000" algn="tl">
                    <a:srgbClr val="000000">
                      <a:alpha val="38000"/>
                    </a:srgbClr>
                  </a:outerShdw>
                </a:effectLst>
                <a:latin typeface="Tahoma" pitchFamily="34" charset="0"/>
                <a:ea typeface="Tahoma" pitchFamily="34" charset="0"/>
                <a:cs typeface="Tahoma" pitchFamily="34" charset="0"/>
              </a:rPr>
              <a:t>+</a:t>
            </a:r>
            <a:r>
              <a:rPr lang="es-MX" b="1" dirty="0" smtClean="0">
                <a:ln w="11430"/>
                <a:solidFill>
                  <a:srgbClr val="0070C0"/>
                </a:solidFill>
                <a:effectLst>
                  <a:outerShdw blurRad="50800" dist="39000" dir="5460000" algn="tl">
                    <a:srgbClr val="000000">
                      <a:alpha val="38000"/>
                    </a:srgbClr>
                  </a:outerShdw>
                </a:effectLst>
                <a:latin typeface="Tahoma" pitchFamily="34" charset="0"/>
                <a:ea typeface="Tahoma" pitchFamily="34" charset="0"/>
                <a:cs typeface="Tahoma" pitchFamily="34" charset="0"/>
              </a:rPr>
              <a:t>B</a:t>
            </a:r>
            <a:r>
              <a:rPr lang="es-MX" b="1" dirty="0" smtClean="0">
                <a:ln w="11430"/>
                <a:effectLst>
                  <a:outerShdw blurRad="50800" dist="39000" dir="5460000" algn="tl">
                    <a:srgbClr val="000000">
                      <a:alpha val="38000"/>
                    </a:srgbClr>
                  </a:outerShdw>
                </a:effectLst>
                <a:latin typeface="Tahoma" pitchFamily="34" charset="0"/>
                <a:ea typeface="Tahoma" pitchFamily="34" charset="0"/>
                <a:cs typeface="Tahoma" pitchFamily="34" charset="0"/>
              </a:rPr>
              <a:t>+</a:t>
            </a:r>
            <a:r>
              <a:rPr lang="es-MX" b="1" dirty="0" smtClean="0">
                <a:ln w="11430"/>
                <a:solidFill>
                  <a:srgbClr val="FFFF00"/>
                </a:solidFill>
                <a:effectLst>
                  <a:outerShdw blurRad="50800" dist="39000" dir="5460000" algn="tl">
                    <a:srgbClr val="000000">
                      <a:alpha val="38000"/>
                    </a:srgbClr>
                  </a:outerShdw>
                </a:effectLst>
                <a:latin typeface="Tahoma" pitchFamily="34" charset="0"/>
                <a:ea typeface="Tahoma" pitchFamily="34" charset="0"/>
                <a:cs typeface="Tahoma" pitchFamily="34" charset="0"/>
              </a:rPr>
              <a:t>C</a:t>
            </a:r>
            <a:r>
              <a:rPr lang="es-MX" b="1" dirty="0" smtClean="0">
                <a:ln w="11430"/>
                <a:effectLst>
                  <a:outerShdw blurRad="50800" dist="39000" dir="5460000" algn="tl">
                    <a:srgbClr val="000000">
                      <a:alpha val="38000"/>
                    </a:srgbClr>
                  </a:outerShdw>
                </a:effectLst>
                <a:latin typeface="Tahoma" pitchFamily="34" charset="0"/>
                <a:ea typeface="Tahoma" pitchFamily="34" charset="0"/>
                <a:cs typeface="Tahoma" pitchFamily="34" charset="0"/>
              </a:rPr>
              <a:t>+</a:t>
            </a:r>
            <a:r>
              <a:rPr lang="es-MX" b="1" dirty="0" smtClean="0">
                <a:ln w="11430"/>
                <a:solidFill>
                  <a:srgbClr val="92D050"/>
                </a:solidFill>
                <a:effectLst>
                  <a:outerShdw blurRad="50800" dist="39000" dir="5460000" algn="tl">
                    <a:srgbClr val="000000">
                      <a:alpha val="38000"/>
                    </a:srgbClr>
                  </a:outerShdw>
                </a:effectLst>
                <a:latin typeface="Tahoma" pitchFamily="34" charset="0"/>
                <a:ea typeface="Tahoma" pitchFamily="34" charset="0"/>
                <a:cs typeface="Tahoma" pitchFamily="34" charset="0"/>
              </a:rPr>
              <a:t>D</a:t>
            </a:r>
          </a:p>
          <a:p>
            <a:pPr algn="ctr"/>
            <a:endParaRPr lang="es-ES_tradnl" b="1" dirty="0" smtClean="0">
              <a:ln w="11430"/>
              <a:solidFill>
                <a:schemeClr val="tx1"/>
              </a:solidFill>
              <a:effectLst>
                <a:outerShdw blurRad="50800" dist="39000" dir="5460000" algn="tl">
                  <a:srgbClr val="000000">
                    <a:alpha val="38000"/>
                  </a:srgbClr>
                </a:outerShdw>
              </a:effectLst>
              <a:latin typeface="Tahoma" pitchFamily="34" charset="0"/>
              <a:ea typeface="Tahoma" pitchFamily="34" charset="0"/>
              <a:cs typeface="Tahoma" pitchFamily="34" charset="0"/>
            </a:endParaRPr>
          </a:p>
          <a:p>
            <a:pPr algn="ctr"/>
            <a:r>
              <a:rPr lang="es-ES_tradnl" b="1" dirty="0" smtClean="0">
                <a:ln w="11430"/>
                <a:solidFill>
                  <a:schemeClr val="tx1"/>
                </a:solidFill>
                <a:effectLst>
                  <a:outerShdw blurRad="50800" dist="39000" dir="5460000" algn="tl">
                    <a:srgbClr val="000000">
                      <a:alpha val="38000"/>
                    </a:srgbClr>
                  </a:outerShdw>
                </a:effectLst>
                <a:latin typeface="Tahoma" pitchFamily="34" charset="0"/>
                <a:ea typeface="Tahoma" pitchFamily="34" charset="0"/>
                <a:cs typeface="Tahoma" pitchFamily="34" charset="0"/>
              </a:rPr>
              <a:t>=</a:t>
            </a:r>
          </a:p>
          <a:p>
            <a:pPr algn="ctr"/>
            <a:endParaRPr lang="es-ES_tradnl" b="1" dirty="0" smtClean="0">
              <a:ln w="11430"/>
              <a:solidFill>
                <a:schemeClr val="tx1"/>
              </a:solidFill>
              <a:effectLst>
                <a:outerShdw blurRad="50800" dist="39000" dir="5460000" algn="tl">
                  <a:srgbClr val="000000">
                    <a:alpha val="38000"/>
                  </a:srgbClr>
                </a:outerShdw>
              </a:effectLst>
              <a:latin typeface="Tahoma" pitchFamily="34" charset="0"/>
              <a:ea typeface="Tahoma" pitchFamily="34" charset="0"/>
              <a:cs typeface="Tahoma" pitchFamily="34" charset="0"/>
            </a:endParaRPr>
          </a:p>
          <a:p>
            <a:pPr algn="ctr"/>
            <a:r>
              <a:rPr lang="es-ES_tradnl" sz="1200" b="1" dirty="0" smtClean="0">
                <a:ln w="11430"/>
                <a:solidFill>
                  <a:schemeClr val="tx1"/>
                </a:solidFill>
                <a:effectLst>
                  <a:outerShdw blurRad="50800" dist="39000" dir="5460000" algn="tl">
                    <a:srgbClr val="000000">
                      <a:alpha val="38000"/>
                    </a:srgbClr>
                  </a:outerShdw>
                </a:effectLst>
                <a:latin typeface="Arial" pitchFamily="34" charset="0"/>
                <a:ea typeface="Tahoma" pitchFamily="34" charset="0"/>
                <a:cs typeface="Arial" pitchFamily="34" charset="0"/>
              </a:rPr>
              <a:t>Índice de capacidad funcional</a:t>
            </a:r>
          </a:p>
          <a:p>
            <a:pPr algn="ctr"/>
            <a:endParaRPr lang="es-MX" b="1" dirty="0">
              <a:solidFill>
                <a:schemeClr val="tx1"/>
              </a:solidFill>
              <a:latin typeface="Arial" pitchFamily="34" charset="0"/>
              <a:cs typeface="Arial" pitchFamily="34" charset="0"/>
            </a:endParaRPr>
          </a:p>
        </p:txBody>
      </p:sp>
      <p:cxnSp>
        <p:nvCxnSpPr>
          <p:cNvPr id="47" name="46 Conector recto de flecha"/>
          <p:cNvCxnSpPr>
            <a:stCxn id="23" idx="1"/>
            <a:endCxn id="16" idx="6"/>
          </p:cNvCxnSpPr>
          <p:nvPr/>
        </p:nvCxnSpPr>
        <p:spPr>
          <a:xfrm flipH="1" flipV="1">
            <a:off x="2666999" y="2041743"/>
            <a:ext cx="976700" cy="8374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9" name="48 Conector recto de flecha"/>
          <p:cNvCxnSpPr>
            <a:stCxn id="23" idx="3"/>
            <a:endCxn id="18" idx="6"/>
          </p:cNvCxnSpPr>
          <p:nvPr/>
        </p:nvCxnSpPr>
        <p:spPr>
          <a:xfrm flipH="1">
            <a:off x="2705522" y="4328898"/>
            <a:ext cx="938177" cy="775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1" name="50 Conector recto de flecha"/>
          <p:cNvCxnSpPr>
            <a:stCxn id="23" idx="7"/>
            <a:endCxn id="14" idx="2"/>
          </p:cNvCxnSpPr>
          <p:nvPr/>
        </p:nvCxnSpPr>
        <p:spPr>
          <a:xfrm flipV="1">
            <a:off x="5462201" y="2051268"/>
            <a:ext cx="881027" cy="82787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3" name="52 Conector recto de flecha"/>
          <p:cNvCxnSpPr>
            <a:stCxn id="23" idx="5"/>
            <a:endCxn id="17" idx="2"/>
          </p:cNvCxnSpPr>
          <p:nvPr/>
        </p:nvCxnSpPr>
        <p:spPr>
          <a:xfrm>
            <a:off x="5462201" y="4328898"/>
            <a:ext cx="929074" cy="775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z="2000" dirty="0" smtClean="0">
                <a:latin typeface="Arial" pitchFamily="34" charset="0"/>
                <a:cs typeface="Arial" pitchFamily="34" charset="0"/>
              </a:rPr>
              <a:t>Indicadores</a:t>
            </a:r>
            <a:r>
              <a:rPr lang="es-ES_tradnl" dirty="0" smtClean="0"/>
              <a:t> </a:t>
            </a:r>
            <a:endParaRPr lang="es-MX" dirty="0"/>
          </a:p>
        </p:txBody>
      </p:sp>
      <p:sp>
        <p:nvSpPr>
          <p:cNvPr id="3" name="2 Marcador de contenido"/>
          <p:cNvSpPr>
            <a:spLocks noGrp="1"/>
          </p:cNvSpPr>
          <p:nvPr>
            <p:ph idx="1"/>
          </p:nvPr>
        </p:nvSpPr>
        <p:spPr>
          <a:xfrm>
            <a:off x="457200" y="1200150"/>
            <a:ext cx="8229600" cy="4972050"/>
          </a:xfrm>
        </p:spPr>
        <p:txBody>
          <a:bodyPr>
            <a:normAutofit/>
          </a:bodyPr>
          <a:lstStyle/>
          <a:p>
            <a:pPr>
              <a:buNone/>
            </a:pPr>
            <a:r>
              <a:rPr lang="es-ES_tradnl" sz="2000" b="1" u="sng" dirty="0" smtClean="0">
                <a:solidFill>
                  <a:schemeClr val="bg1">
                    <a:lumMod val="50000"/>
                  </a:schemeClr>
                </a:solidFill>
              </a:rPr>
              <a:t>Indicadores Morfológicos (20% )</a:t>
            </a:r>
          </a:p>
          <a:p>
            <a:r>
              <a:rPr lang="es-ES_tradnl" sz="1600" dirty="0" smtClean="0">
                <a:solidFill>
                  <a:schemeClr val="bg1">
                    <a:lumMod val="50000"/>
                  </a:schemeClr>
                </a:solidFill>
              </a:rPr>
              <a:t>Estado Nutricio IMC (estatura y peso)</a:t>
            </a:r>
          </a:p>
          <a:p>
            <a:r>
              <a:rPr lang="es-ES_tradnl" sz="1600" dirty="0" smtClean="0">
                <a:solidFill>
                  <a:schemeClr val="bg1">
                    <a:lumMod val="50000"/>
                  </a:schemeClr>
                </a:solidFill>
              </a:rPr>
              <a:t>Composición corporal(% de grasa)</a:t>
            </a:r>
          </a:p>
          <a:p>
            <a:r>
              <a:rPr lang="es-ES_tradnl" sz="1600" dirty="0" smtClean="0">
                <a:solidFill>
                  <a:schemeClr val="bg1">
                    <a:lumMod val="50000"/>
                  </a:schemeClr>
                </a:solidFill>
              </a:rPr>
              <a:t>Somatometría (postura, medición de longitud de brazos y diámetro de la cintura)</a:t>
            </a:r>
          </a:p>
          <a:p>
            <a:endParaRPr lang="es-ES_tradnl" sz="1600" dirty="0" smtClean="0">
              <a:solidFill>
                <a:schemeClr val="bg1">
                  <a:lumMod val="50000"/>
                </a:schemeClr>
              </a:solidFill>
            </a:endParaRPr>
          </a:p>
          <a:p>
            <a:pPr>
              <a:buNone/>
            </a:pPr>
            <a:r>
              <a:rPr lang="es-ES_tradnl" sz="2000" b="1" u="sng" dirty="0" smtClean="0">
                <a:solidFill>
                  <a:schemeClr val="bg1">
                    <a:lumMod val="50000"/>
                  </a:schemeClr>
                </a:solidFill>
              </a:rPr>
              <a:t>Indicadores de Rendimiento Físico (70%)</a:t>
            </a:r>
          </a:p>
          <a:p>
            <a:r>
              <a:rPr lang="es-ES_tradnl" sz="1600" dirty="0" smtClean="0">
                <a:solidFill>
                  <a:schemeClr val="bg1">
                    <a:lumMod val="50000"/>
                  </a:schemeClr>
                </a:solidFill>
              </a:rPr>
              <a:t>Desempeño Físico (10%)</a:t>
            </a:r>
          </a:p>
          <a:p>
            <a:r>
              <a:rPr lang="es-ES_tradnl" sz="1600" dirty="0" smtClean="0">
                <a:solidFill>
                  <a:schemeClr val="bg1">
                    <a:lumMod val="50000"/>
                  </a:schemeClr>
                </a:solidFill>
              </a:rPr>
              <a:t>Fuerza total (brazos, piernas y abdomen)</a:t>
            </a:r>
          </a:p>
          <a:p>
            <a:r>
              <a:rPr lang="es-ES_tradnl" sz="1600" dirty="0" smtClean="0">
                <a:solidFill>
                  <a:schemeClr val="bg1">
                    <a:lumMod val="50000"/>
                  </a:schemeClr>
                </a:solidFill>
              </a:rPr>
              <a:t>Flexibilidad, Equilibrio y Velocidad (ajuste)</a:t>
            </a:r>
          </a:p>
          <a:p>
            <a:r>
              <a:rPr lang="es-ES_tradnl" sz="1600" dirty="0" smtClean="0">
                <a:solidFill>
                  <a:schemeClr val="bg1">
                    <a:lumMod val="50000"/>
                  </a:schemeClr>
                </a:solidFill>
              </a:rPr>
              <a:t>Condición Física (60%)</a:t>
            </a:r>
          </a:p>
          <a:p>
            <a:r>
              <a:rPr lang="es-ES_tradnl" sz="1600" dirty="0" smtClean="0">
                <a:solidFill>
                  <a:schemeClr val="bg1">
                    <a:lumMod val="50000"/>
                  </a:schemeClr>
                </a:solidFill>
              </a:rPr>
              <a:t>Gasto calórico</a:t>
            </a:r>
          </a:p>
          <a:p>
            <a:r>
              <a:rPr lang="es-ES_tradnl" sz="1600" dirty="0" smtClean="0">
                <a:solidFill>
                  <a:schemeClr val="bg1">
                    <a:lumMod val="50000"/>
                  </a:schemeClr>
                </a:solidFill>
              </a:rPr>
              <a:t>Consumo de Oxigeno(reposo, esfuerzo, y recuperación)</a:t>
            </a:r>
          </a:p>
          <a:p>
            <a:endParaRPr lang="es-ES_tradnl" sz="1600" dirty="0" smtClean="0">
              <a:solidFill>
                <a:schemeClr val="bg1">
                  <a:lumMod val="50000"/>
                </a:schemeClr>
              </a:solidFill>
            </a:endParaRPr>
          </a:p>
          <a:p>
            <a:pPr>
              <a:buNone/>
            </a:pPr>
            <a:r>
              <a:rPr lang="es-ES_tradnl" sz="2000" b="1" u="sng" dirty="0" smtClean="0">
                <a:solidFill>
                  <a:schemeClr val="bg1">
                    <a:lumMod val="50000"/>
                  </a:schemeClr>
                </a:solidFill>
              </a:rPr>
              <a:t>Indicadores de Rendimiento Psicopedagógico ( 10%)</a:t>
            </a:r>
          </a:p>
          <a:p>
            <a:r>
              <a:rPr lang="es-ES_tradnl" sz="1600" dirty="0" smtClean="0">
                <a:solidFill>
                  <a:schemeClr val="bg1">
                    <a:lumMod val="50000"/>
                  </a:schemeClr>
                </a:solidFill>
              </a:rPr>
              <a:t>Atención </a:t>
            </a:r>
          </a:p>
          <a:p>
            <a:r>
              <a:rPr lang="es-ES_tradnl" sz="1600" dirty="0" smtClean="0">
                <a:solidFill>
                  <a:schemeClr val="bg1">
                    <a:lumMod val="50000"/>
                  </a:schemeClr>
                </a:solidFill>
              </a:rPr>
              <a:t>Memoria de corto plazo</a:t>
            </a:r>
          </a:p>
          <a:p>
            <a:endParaRPr lang="es-ES_tradnl" sz="1600" dirty="0" smtClean="0">
              <a:solidFill>
                <a:schemeClr val="bg1">
                  <a:lumMod val="50000"/>
                </a:schemeClr>
              </a:solidFill>
            </a:endParaRPr>
          </a:p>
          <a:p>
            <a:endParaRPr lang="es-MX" sz="1600" dirty="0">
              <a:solidFill>
                <a:schemeClr val="bg1">
                  <a:lumMod val="50000"/>
                </a:schemeClr>
              </a:solidFill>
            </a:endParaRPr>
          </a:p>
        </p:txBody>
      </p:sp>
      <p:pic>
        <p:nvPicPr>
          <p:cNvPr id="4" name="Imagen 1" descr="130507-PONTEAL100logotipo.jpg"/>
          <p:cNvPicPr>
            <a:picLocks noChangeAspect="1"/>
          </p:cNvPicPr>
          <p:nvPr/>
        </p:nvPicPr>
        <p:blipFill rotWithShape="1">
          <a:blip r:embed="rId2" cstate="print">
            <a:extLst>
              <a:ext uri="{28A0092B-C50C-407E-A947-70E740481C1C}">
                <a14:useLocalDpi xmlns:a14="http://schemas.microsoft.com/office/drawing/2010/main" val="0"/>
              </a:ext>
            </a:extLst>
          </a:blip>
          <a:srcRect l="19592" t="24222" r="23249" b="27123"/>
          <a:stretch/>
        </p:blipFill>
        <p:spPr bwMode="auto">
          <a:xfrm>
            <a:off x="7033172" y="3124199"/>
            <a:ext cx="1653628" cy="1123951"/>
          </a:xfrm>
          <a:prstGeom prst="rect">
            <a:avLst/>
          </a:prstGeom>
          <a:ln>
            <a:noFill/>
          </a:ln>
        </p:spPr>
      </p:pic>
      <p:sp>
        <p:nvSpPr>
          <p:cNvPr id="5" name="4 CuadroTexto"/>
          <p:cNvSpPr txBox="1"/>
          <p:nvPr/>
        </p:nvSpPr>
        <p:spPr>
          <a:xfrm>
            <a:off x="6389045" y="3175426"/>
            <a:ext cx="490840" cy="830997"/>
          </a:xfrm>
          <a:prstGeom prst="rect">
            <a:avLst/>
          </a:prstGeom>
          <a:noFill/>
        </p:spPr>
        <p:txBody>
          <a:bodyPr wrap="none" rtlCol="0">
            <a:spAutoFit/>
          </a:bodyPr>
          <a:lstStyle/>
          <a:p>
            <a:r>
              <a:rPr lang="es-ES_tradnl" sz="4800" dirty="0" smtClean="0"/>
              <a:t>=</a:t>
            </a:r>
            <a:endParaRPr lang="es-MX" sz="4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z="2400" dirty="0" smtClean="0">
                <a:latin typeface="Arial" pitchFamily="34" charset="0"/>
                <a:cs typeface="Arial" pitchFamily="34" charset="0"/>
              </a:rPr>
              <a:t>Las pruebas Morfológicas  </a:t>
            </a:r>
            <a:endParaRPr lang="es-MX" sz="2400" dirty="0">
              <a:latin typeface="Arial" pitchFamily="34" charset="0"/>
              <a:cs typeface="Arial" pitchFamily="34" charset="0"/>
            </a:endParaRPr>
          </a:p>
        </p:txBody>
      </p:sp>
      <p:pic>
        <p:nvPicPr>
          <p:cNvPr id="29698" name="Picture 2" descr="http://www.deporte.gob.mx/fotos/65B51DA98AE44F1DA1F1A02EB4811EB7.jpg"/>
          <p:cNvPicPr>
            <a:picLocks noChangeAspect="1" noChangeArrowheads="1"/>
          </p:cNvPicPr>
          <p:nvPr/>
        </p:nvPicPr>
        <p:blipFill>
          <a:blip r:embed="rId2"/>
          <a:srcRect/>
          <a:stretch>
            <a:fillRect/>
          </a:stretch>
        </p:blipFill>
        <p:spPr bwMode="auto">
          <a:xfrm flipH="1">
            <a:off x="617597" y="1287462"/>
            <a:ext cx="1224180" cy="2055018"/>
          </a:xfrm>
          <a:prstGeom prst="rect">
            <a:avLst/>
          </a:prstGeom>
          <a:noFill/>
        </p:spPr>
      </p:pic>
      <p:pic>
        <p:nvPicPr>
          <p:cNvPr id="29700" name="Picture 4" descr="http://www.deporte.gob.mx/fotos/389CD81B08D4414DAA8697A540CB8FE4.jpg"/>
          <p:cNvPicPr>
            <a:picLocks noChangeAspect="1" noChangeArrowheads="1"/>
          </p:cNvPicPr>
          <p:nvPr/>
        </p:nvPicPr>
        <p:blipFill>
          <a:blip r:embed="rId3"/>
          <a:srcRect/>
          <a:stretch>
            <a:fillRect/>
          </a:stretch>
        </p:blipFill>
        <p:spPr bwMode="auto">
          <a:xfrm>
            <a:off x="2374651" y="4086713"/>
            <a:ext cx="2599204" cy="2057012"/>
          </a:xfrm>
          <a:prstGeom prst="rect">
            <a:avLst/>
          </a:prstGeom>
          <a:noFill/>
        </p:spPr>
      </p:pic>
      <p:pic>
        <p:nvPicPr>
          <p:cNvPr id="29704" name="Picture 8" descr="http://www.deporte.gob.mx/fotos/C6D1CBFDAC014A12BCA91F06928FD4CF.jpg"/>
          <p:cNvPicPr>
            <a:picLocks noChangeAspect="1" noChangeArrowheads="1"/>
          </p:cNvPicPr>
          <p:nvPr/>
        </p:nvPicPr>
        <p:blipFill>
          <a:blip r:embed="rId4"/>
          <a:srcRect/>
          <a:stretch>
            <a:fillRect/>
          </a:stretch>
        </p:blipFill>
        <p:spPr bwMode="auto">
          <a:xfrm>
            <a:off x="7473483" y="4086712"/>
            <a:ext cx="1398125" cy="2057012"/>
          </a:xfrm>
          <a:prstGeom prst="rect">
            <a:avLst/>
          </a:prstGeom>
          <a:noFill/>
        </p:spPr>
      </p:pic>
      <p:pic>
        <p:nvPicPr>
          <p:cNvPr id="29708" name="Picture 12" descr="http://www.deporte.gob.mx/fotos/22577D72F4A94A23A1D543528BAD6609.jpg"/>
          <p:cNvPicPr>
            <a:picLocks noChangeAspect="1" noChangeArrowheads="1"/>
          </p:cNvPicPr>
          <p:nvPr/>
        </p:nvPicPr>
        <p:blipFill>
          <a:blip r:embed="rId5"/>
          <a:srcRect/>
          <a:stretch>
            <a:fillRect/>
          </a:stretch>
        </p:blipFill>
        <p:spPr bwMode="auto">
          <a:xfrm>
            <a:off x="6876550" y="1260017"/>
            <a:ext cx="1423558" cy="2082463"/>
          </a:xfrm>
          <a:prstGeom prst="rect">
            <a:avLst/>
          </a:prstGeom>
          <a:noFill/>
        </p:spPr>
      </p:pic>
      <p:pic>
        <p:nvPicPr>
          <p:cNvPr id="29710" name="Picture 14" descr="http://www.deporte.gob.mx/fotos/0C01CAAC9C244E62AA9578E8647F021D.jpg"/>
          <p:cNvPicPr>
            <a:picLocks noChangeAspect="1" noChangeArrowheads="1"/>
          </p:cNvPicPr>
          <p:nvPr/>
        </p:nvPicPr>
        <p:blipFill>
          <a:blip r:embed="rId6"/>
          <a:srcRect/>
          <a:stretch>
            <a:fillRect/>
          </a:stretch>
        </p:blipFill>
        <p:spPr bwMode="auto">
          <a:xfrm>
            <a:off x="285750" y="4086712"/>
            <a:ext cx="1839244" cy="2028437"/>
          </a:xfrm>
          <a:prstGeom prst="rect">
            <a:avLst/>
          </a:prstGeom>
          <a:noFill/>
        </p:spPr>
      </p:pic>
      <p:pic>
        <p:nvPicPr>
          <p:cNvPr id="29716" name="Picture 20" descr="http://www.deporte.gob.mx/fotos/EEF6D273383D4C42A19F4A53F542D0B3.jpg"/>
          <p:cNvPicPr>
            <a:picLocks noChangeAspect="1" noChangeArrowheads="1"/>
          </p:cNvPicPr>
          <p:nvPr/>
        </p:nvPicPr>
        <p:blipFill>
          <a:blip r:embed="rId7"/>
          <a:srcRect/>
          <a:stretch>
            <a:fillRect/>
          </a:stretch>
        </p:blipFill>
        <p:spPr bwMode="auto">
          <a:xfrm>
            <a:off x="4731000" y="1260017"/>
            <a:ext cx="1462198" cy="2082463"/>
          </a:xfrm>
          <a:prstGeom prst="rect">
            <a:avLst/>
          </a:prstGeom>
          <a:noFill/>
        </p:spPr>
      </p:pic>
      <p:pic>
        <p:nvPicPr>
          <p:cNvPr id="29718" name="Picture 22" descr="http://www.deporte.gob.mx/fotos/0F106BF5C58B4A41BCD1BE5BA310C2C4.jpg"/>
          <p:cNvPicPr>
            <a:picLocks noChangeAspect="1" noChangeArrowheads="1"/>
          </p:cNvPicPr>
          <p:nvPr/>
        </p:nvPicPr>
        <p:blipFill>
          <a:blip r:embed="rId8"/>
          <a:srcRect/>
          <a:stretch>
            <a:fillRect/>
          </a:stretch>
        </p:blipFill>
        <p:spPr bwMode="auto">
          <a:xfrm>
            <a:off x="2677443" y="1287462"/>
            <a:ext cx="1370681" cy="2055018"/>
          </a:xfrm>
          <a:prstGeom prst="rect">
            <a:avLst/>
          </a:prstGeom>
          <a:noFill/>
        </p:spPr>
      </p:pic>
      <p:pic>
        <p:nvPicPr>
          <p:cNvPr id="16" name="Picture 4" descr="http://www.deporte.gob.mx/fotos/B2B38D092484427FA9EB37C4A61DB691.jpg"/>
          <p:cNvPicPr>
            <a:picLocks noChangeAspect="1" noChangeArrowheads="1"/>
          </p:cNvPicPr>
          <p:nvPr/>
        </p:nvPicPr>
        <p:blipFill>
          <a:blip r:embed="rId9"/>
          <a:srcRect/>
          <a:stretch>
            <a:fillRect/>
          </a:stretch>
        </p:blipFill>
        <p:spPr bwMode="auto">
          <a:xfrm>
            <a:off x="5205450" y="4095750"/>
            <a:ext cx="2030624" cy="201939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lstStyle/>
          <a:p>
            <a:r>
              <a:rPr lang="es-ES_tradnl" sz="2400" dirty="0" smtClean="0">
                <a:latin typeface="Arial" pitchFamily="34" charset="0"/>
                <a:cs typeface="Arial" pitchFamily="34" charset="0"/>
              </a:rPr>
              <a:t>Las pruebas de Rendimiento Físico. </a:t>
            </a:r>
            <a:endParaRPr lang="es-MX" sz="2400" dirty="0">
              <a:latin typeface="Arial" pitchFamily="34" charset="0"/>
              <a:cs typeface="Arial" pitchFamily="34" charset="0"/>
            </a:endParaRPr>
          </a:p>
        </p:txBody>
      </p:sp>
      <p:pic>
        <p:nvPicPr>
          <p:cNvPr id="30722" name="Picture 2" descr="http://www.deporte.gob.mx/fotos/A6590B13DBD04BBEAF96B59F719591AB.jpg"/>
          <p:cNvPicPr>
            <a:picLocks noChangeAspect="1" noChangeArrowheads="1"/>
          </p:cNvPicPr>
          <p:nvPr/>
        </p:nvPicPr>
        <p:blipFill>
          <a:blip r:embed="rId2"/>
          <a:srcRect/>
          <a:stretch>
            <a:fillRect/>
          </a:stretch>
        </p:blipFill>
        <p:spPr bwMode="auto">
          <a:xfrm>
            <a:off x="3971925" y="1515863"/>
            <a:ext cx="1981613" cy="4342921"/>
          </a:xfrm>
          <a:prstGeom prst="rect">
            <a:avLst/>
          </a:prstGeom>
          <a:noFill/>
        </p:spPr>
      </p:pic>
      <p:pic>
        <p:nvPicPr>
          <p:cNvPr id="30728" name="Picture 8" descr="http://www.deporte.gob.mx/fotos/5BC23C7F80CA4A1BB60C079AB6169B33.jpg"/>
          <p:cNvPicPr>
            <a:picLocks noChangeAspect="1" noChangeArrowheads="1"/>
          </p:cNvPicPr>
          <p:nvPr/>
        </p:nvPicPr>
        <p:blipFill>
          <a:blip r:embed="rId3"/>
          <a:srcRect/>
          <a:stretch>
            <a:fillRect/>
          </a:stretch>
        </p:blipFill>
        <p:spPr bwMode="auto">
          <a:xfrm>
            <a:off x="209548" y="3497174"/>
            <a:ext cx="3540033" cy="2361610"/>
          </a:xfrm>
          <a:prstGeom prst="rect">
            <a:avLst/>
          </a:prstGeom>
          <a:noFill/>
        </p:spPr>
      </p:pic>
      <p:pic>
        <p:nvPicPr>
          <p:cNvPr id="30730" name="Picture 10" descr="http://www.deporte.gob.mx/fotos/FFD77B1908714DFBBEC017CB1C5908C8.jpg"/>
          <p:cNvPicPr>
            <a:picLocks noChangeAspect="1" noChangeArrowheads="1"/>
          </p:cNvPicPr>
          <p:nvPr/>
        </p:nvPicPr>
        <p:blipFill>
          <a:blip r:embed="rId4"/>
          <a:srcRect/>
          <a:stretch>
            <a:fillRect/>
          </a:stretch>
        </p:blipFill>
        <p:spPr bwMode="auto">
          <a:xfrm>
            <a:off x="6400798" y="1515865"/>
            <a:ext cx="2598597" cy="2139520"/>
          </a:xfrm>
          <a:prstGeom prst="rect">
            <a:avLst/>
          </a:prstGeom>
          <a:noFill/>
        </p:spPr>
      </p:pic>
      <p:pic>
        <p:nvPicPr>
          <p:cNvPr id="10" name="Imagen 2" descr="DSC00541.JPG"/>
          <p:cNvPicPr>
            <a:picLocks noChangeAspect="1"/>
          </p:cNvPicPr>
          <p:nvPr/>
        </p:nvPicPr>
        <p:blipFill>
          <a:blip r:embed="rId5" cstate="print"/>
          <a:srcRect/>
          <a:stretch>
            <a:fillRect/>
          </a:stretch>
        </p:blipFill>
        <p:spPr bwMode="auto">
          <a:xfrm>
            <a:off x="6400799" y="3920041"/>
            <a:ext cx="2598597" cy="1949688"/>
          </a:xfrm>
          <a:prstGeom prst="rect">
            <a:avLst/>
          </a:prstGeom>
          <a:noFill/>
          <a:ln w="9525">
            <a:noFill/>
            <a:miter lim="800000"/>
            <a:headEnd/>
            <a:tailEnd/>
          </a:ln>
        </p:spPr>
      </p:pic>
      <p:pic>
        <p:nvPicPr>
          <p:cNvPr id="30732" name="Picture 12" descr="http://www.deporte.gob.mx/fotos/AF03EBA060834A7BAB7681FA7339A9B8.jpg"/>
          <p:cNvPicPr>
            <a:picLocks noChangeAspect="1" noChangeArrowheads="1"/>
          </p:cNvPicPr>
          <p:nvPr/>
        </p:nvPicPr>
        <p:blipFill>
          <a:blip r:embed="rId6"/>
          <a:srcRect/>
          <a:stretch>
            <a:fillRect/>
          </a:stretch>
        </p:blipFill>
        <p:spPr bwMode="auto">
          <a:xfrm>
            <a:off x="209549" y="1542804"/>
            <a:ext cx="3540033" cy="164556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lstStyle/>
          <a:p>
            <a:r>
              <a:rPr lang="es-ES_tradnl" sz="2000" dirty="0" smtClean="0">
                <a:latin typeface="Arial" pitchFamily="34" charset="0"/>
                <a:cs typeface="Arial" pitchFamily="34" charset="0"/>
              </a:rPr>
              <a:t>Las pruebas de Rendimiento Psicopedagógico. </a:t>
            </a:r>
            <a:endParaRPr lang="es-MX" sz="2000" dirty="0">
              <a:latin typeface="Arial" pitchFamily="34" charset="0"/>
              <a:cs typeface="Arial" pitchFamily="34" charset="0"/>
            </a:endParaRPr>
          </a:p>
        </p:txBody>
      </p:sp>
      <p:pic>
        <p:nvPicPr>
          <p:cNvPr id="31746" name="Picture 2" descr="http://www.deporte.gob.mx/fotos/5F2E1D67BB744CF4930B84D0F8391DAD.jpg"/>
          <p:cNvPicPr>
            <a:picLocks noChangeAspect="1" noChangeArrowheads="1"/>
          </p:cNvPicPr>
          <p:nvPr/>
        </p:nvPicPr>
        <p:blipFill>
          <a:blip r:embed="rId2"/>
          <a:srcRect/>
          <a:stretch>
            <a:fillRect/>
          </a:stretch>
        </p:blipFill>
        <p:spPr bwMode="auto">
          <a:xfrm>
            <a:off x="133350" y="2019300"/>
            <a:ext cx="4277550" cy="2853092"/>
          </a:xfrm>
          <a:prstGeom prst="rect">
            <a:avLst/>
          </a:prstGeom>
          <a:noFill/>
        </p:spPr>
      </p:pic>
      <p:pic>
        <p:nvPicPr>
          <p:cNvPr id="6" name="Imagen 1" descr="DSC00726.JPG"/>
          <p:cNvPicPr>
            <a:picLocks noChangeAspect="1"/>
          </p:cNvPicPr>
          <p:nvPr/>
        </p:nvPicPr>
        <p:blipFill>
          <a:blip r:embed="rId3" cstate="print"/>
          <a:srcRect/>
          <a:stretch>
            <a:fillRect/>
          </a:stretch>
        </p:blipFill>
        <p:spPr bwMode="auto">
          <a:xfrm>
            <a:off x="4943134" y="2019300"/>
            <a:ext cx="3802610" cy="28530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657476" y="114300"/>
            <a:ext cx="5276850" cy="722412"/>
          </a:xfrm>
        </p:spPr>
        <p:txBody>
          <a:bodyPr/>
          <a:lstStyle/>
          <a:p>
            <a:r>
              <a:rPr lang="es-ES_tradnl" sz="2000" dirty="0" smtClean="0">
                <a:latin typeface="Arial" pitchFamily="34" charset="0"/>
                <a:cs typeface="Arial" pitchFamily="34" charset="0"/>
              </a:rPr>
              <a:t>Mecánica para llevar a cabo la  medición</a:t>
            </a:r>
            <a:endParaRPr lang="es-MX" sz="2000" dirty="0">
              <a:latin typeface="Arial" pitchFamily="34" charset="0"/>
              <a:cs typeface="Arial" pitchFamily="34" charset="0"/>
            </a:endParaRPr>
          </a:p>
        </p:txBody>
      </p:sp>
      <p:sp>
        <p:nvSpPr>
          <p:cNvPr id="5" name="2 Marcador de contenido"/>
          <p:cNvSpPr>
            <a:spLocks noGrp="1"/>
          </p:cNvSpPr>
          <p:nvPr>
            <p:ph idx="1"/>
          </p:nvPr>
        </p:nvSpPr>
        <p:spPr>
          <a:xfrm>
            <a:off x="457200" y="1200150"/>
            <a:ext cx="8229600" cy="4972050"/>
          </a:xfrm>
        </p:spPr>
        <p:txBody>
          <a:bodyPr>
            <a:normAutofit lnSpcReduction="10000"/>
          </a:bodyPr>
          <a:lstStyle/>
          <a:p>
            <a:pPr>
              <a:buNone/>
            </a:pPr>
            <a:r>
              <a:rPr lang="es-ES_tradnl" sz="2000" b="1" u="sng" dirty="0" smtClean="0">
                <a:solidFill>
                  <a:schemeClr val="bg1">
                    <a:lumMod val="50000"/>
                  </a:schemeClr>
                </a:solidFill>
              </a:rPr>
              <a:t>Primera fase (recomendación en ayuno)</a:t>
            </a:r>
          </a:p>
          <a:p>
            <a:endParaRPr lang="es-ES_tradnl" sz="2000" b="1" dirty="0" smtClean="0">
              <a:solidFill>
                <a:schemeClr val="bg1">
                  <a:lumMod val="50000"/>
                </a:schemeClr>
              </a:solidFill>
            </a:endParaRPr>
          </a:p>
          <a:p>
            <a:pPr>
              <a:buNone/>
            </a:pPr>
            <a:r>
              <a:rPr lang="es-MX" sz="1600" b="1" dirty="0" smtClean="0">
                <a:solidFill>
                  <a:schemeClr val="bg1">
                    <a:lumMod val="50000"/>
                  </a:schemeClr>
                </a:solidFill>
                <a:latin typeface="Arial" pitchFamily="34" charset="0"/>
                <a:cs typeface="Arial" pitchFamily="34" charset="0"/>
              </a:rPr>
              <a:t>1. Llenado de Cuestionario de Hábitos y toma de signos vitales </a:t>
            </a:r>
          </a:p>
          <a:p>
            <a:pPr>
              <a:buNone/>
            </a:pPr>
            <a:r>
              <a:rPr lang="es-MX" sz="1600" dirty="0" smtClean="0">
                <a:solidFill>
                  <a:schemeClr val="bg1">
                    <a:lumMod val="50000"/>
                  </a:schemeClr>
                </a:solidFill>
                <a:latin typeface="Arial" pitchFamily="34" charset="0"/>
                <a:cs typeface="Arial" pitchFamily="34" charset="0"/>
              </a:rPr>
              <a:t>a. Toma de pulso y SpO2 ( La oximetría de pulso) en reposo. </a:t>
            </a:r>
          </a:p>
          <a:p>
            <a:pPr>
              <a:buNone/>
            </a:pPr>
            <a:r>
              <a:rPr lang="es-MX" sz="1600" dirty="0" smtClean="0">
                <a:solidFill>
                  <a:schemeClr val="bg1">
                    <a:lumMod val="50000"/>
                  </a:schemeClr>
                </a:solidFill>
                <a:latin typeface="Arial" pitchFamily="34" charset="0"/>
                <a:cs typeface="Arial" pitchFamily="34" charset="0"/>
              </a:rPr>
              <a:t>b. Toma de tensión arterial. </a:t>
            </a:r>
          </a:p>
          <a:p>
            <a:endParaRPr lang="es-MX" sz="1600" dirty="0" smtClean="0">
              <a:solidFill>
                <a:schemeClr val="bg1">
                  <a:lumMod val="50000"/>
                </a:schemeClr>
              </a:solidFill>
              <a:latin typeface="Arial" pitchFamily="34" charset="0"/>
              <a:cs typeface="Arial" pitchFamily="34" charset="0"/>
            </a:endParaRPr>
          </a:p>
          <a:p>
            <a:pPr>
              <a:buNone/>
            </a:pPr>
            <a:r>
              <a:rPr lang="es-MX" sz="1600" b="1" dirty="0" smtClean="0">
                <a:solidFill>
                  <a:schemeClr val="bg1">
                    <a:lumMod val="50000"/>
                  </a:schemeClr>
                </a:solidFill>
                <a:latin typeface="Arial" pitchFamily="34" charset="0"/>
                <a:cs typeface="Arial" pitchFamily="34" charset="0"/>
              </a:rPr>
              <a:t>2. Mediciones morfológicas. </a:t>
            </a:r>
          </a:p>
          <a:p>
            <a:pPr>
              <a:buNone/>
            </a:pPr>
            <a:r>
              <a:rPr lang="es-MX" sz="1600" dirty="0" smtClean="0">
                <a:solidFill>
                  <a:schemeClr val="bg1">
                    <a:lumMod val="50000"/>
                  </a:schemeClr>
                </a:solidFill>
                <a:latin typeface="Arial" pitchFamily="34" charset="0"/>
                <a:cs typeface="Arial" pitchFamily="34" charset="0"/>
              </a:rPr>
              <a:t>a. Estatura de pie. </a:t>
            </a:r>
          </a:p>
          <a:p>
            <a:pPr>
              <a:buNone/>
            </a:pPr>
            <a:r>
              <a:rPr lang="es-MX" sz="1600" dirty="0" smtClean="0">
                <a:solidFill>
                  <a:schemeClr val="bg1">
                    <a:lumMod val="50000"/>
                  </a:schemeClr>
                </a:solidFill>
                <a:latin typeface="Arial" pitchFamily="34" charset="0"/>
                <a:cs typeface="Arial" pitchFamily="34" charset="0"/>
              </a:rPr>
              <a:t>b. Estatura sentado. </a:t>
            </a:r>
          </a:p>
          <a:p>
            <a:pPr>
              <a:buNone/>
            </a:pPr>
            <a:r>
              <a:rPr lang="es-MX" sz="1600" dirty="0" smtClean="0">
                <a:solidFill>
                  <a:schemeClr val="bg1">
                    <a:lumMod val="50000"/>
                  </a:schemeClr>
                </a:solidFill>
                <a:latin typeface="Arial" pitchFamily="34" charset="0"/>
                <a:cs typeface="Arial" pitchFamily="34" charset="0"/>
              </a:rPr>
              <a:t>c. Peso Corporal y % de Grasa, porcentaje de agua, masa muscular, masa ósea , edad metabólica.</a:t>
            </a:r>
          </a:p>
          <a:p>
            <a:pPr>
              <a:buNone/>
            </a:pPr>
            <a:r>
              <a:rPr lang="es-MX" sz="1600" dirty="0" smtClean="0">
                <a:solidFill>
                  <a:schemeClr val="bg1">
                    <a:lumMod val="50000"/>
                  </a:schemeClr>
                </a:solidFill>
                <a:latin typeface="Arial" pitchFamily="34" charset="0"/>
                <a:cs typeface="Arial" pitchFamily="34" charset="0"/>
              </a:rPr>
              <a:t>d. Peso Corporal en posición de lagartija. </a:t>
            </a:r>
          </a:p>
          <a:p>
            <a:pPr>
              <a:buNone/>
            </a:pPr>
            <a:r>
              <a:rPr lang="es-MX" sz="1600" dirty="0" smtClean="0">
                <a:solidFill>
                  <a:schemeClr val="bg1">
                    <a:lumMod val="50000"/>
                  </a:schemeClr>
                </a:solidFill>
                <a:latin typeface="Arial" pitchFamily="34" charset="0"/>
                <a:cs typeface="Arial" pitchFamily="34" charset="0"/>
              </a:rPr>
              <a:t>e. Análisis Postural con longitud de brazos y diámetro abdominal. </a:t>
            </a:r>
          </a:p>
          <a:p>
            <a:endParaRPr lang="es-MX" sz="1600" dirty="0" smtClean="0">
              <a:solidFill>
                <a:schemeClr val="bg1">
                  <a:lumMod val="50000"/>
                </a:schemeClr>
              </a:solidFill>
              <a:latin typeface="Arial" pitchFamily="34" charset="0"/>
              <a:cs typeface="Arial" pitchFamily="34" charset="0"/>
            </a:endParaRPr>
          </a:p>
          <a:p>
            <a:pPr>
              <a:buNone/>
            </a:pPr>
            <a:r>
              <a:rPr lang="es-MX" sz="1600" b="1" dirty="0" smtClean="0">
                <a:solidFill>
                  <a:schemeClr val="bg1">
                    <a:lumMod val="50000"/>
                  </a:schemeClr>
                </a:solidFill>
                <a:latin typeface="Arial" pitchFamily="34" charset="0"/>
                <a:cs typeface="Arial" pitchFamily="34" charset="0"/>
              </a:rPr>
              <a:t>3. Prueba de Equilibrio. </a:t>
            </a:r>
          </a:p>
          <a:p>
            <a:pPr>
              <a:buNone/>
            </a:pPr>
            <a:endParaRPr lang="es-MX" sz="1600" b="1" dirty="0" smtClean="0">
              <a:solidFill>
                <a:schemeClr val="bg1">
                  <a:lumMod val="50000"/>
                </a:schemeClr>
              </a:solidFill>
              <a:latin typeface="Arial" pitchFamily="34" charset="0"/>
              <a:cs typeface="Arial" pitchFamily="34" charset="0"/>
            </a:endParaRPr>
          </a:p>
          <a:p>
            <a:pPr>
              <a:buNone/>
            </a:pPr>
            <a:r>
              <a:rPr lang="es-MX" sz="1600" b="1" dirty="0" smtClean="0">
                <a:solidFill>
                  <a:schemeClr val="bg1">
                    <a:lumMod val="50000"/>
                  </a:schemeClr>
                </a:solidFill>
                <a:latin typeface="Arial" pitchFamily="34" charset="0"/>
                <a:cs typeface="Arial" pitchFamily="34" charset="0"/>
              </a:rPr>
              <a:t>4. Prueba de Atención</a:t>
            </a:r>
            <a:r>
              <a:rPr lang="es-MX" sz="1600" b="1" dirty="0" smtClean="0"/>
              <a:t>. </a:t>
            </a:r>
            <a:endParaRPr lang="es-ES_tradnl" sz="1600" b="1" dirty="0" smtClean="0">
              <a:solidFill>
                <a:schemeClr val="bg1">
                  <a:lumMod val="50000"/>
                </a:schemeClr>
              </a:solidFill>
            </a:endParaRPr>
          </a:p>
          <a:p>
            <a:endParaRPr lang="es-MX" sz="16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457200" y="1200150"/>
            <a:ext cx="8229600" cy="4972050"/>
          </a:xfrm>
        </p:spPr>
        <p:txBody>
          <a:bodyPr>
            <a:normAutofit/>
          </a:bodyPr>
          <a:lstStyle/>
          <a:p>
            <a:pPr>
              <a:buNone/>
            </a:pPr>
            <a:r>
              <a:rPr lang="es-ES_tradnl" sz="2000" b="1" u="sng" dirty="0" smtClean="0">
                <a:solidFill>
                  <a:schemeClr val="bg1">
                    <a:lumMod val="50000"/>
                  </a:schemeClr>
                </a:solidFill>
              </a:rPr>
              <a:t>Segunda  fase (recomendación  ropa deportiva)</a:t>
            </a:r>
          </a:p>
          <a:p>
            <a:endParaRPr lang="es-ES_tradnl" sz="2000" b="1" dirty="0" smtClean="0">
              <a:solidFill>
                <a:schemeClr val="bg1">
                  <a:lumMod val="50000"/>
                </a:schemeClr>
              </a:solidFill>
            </a:endParaRPr>
          </a:p>
          <a:p>
            <a:pPr>
              <a:buNone/>
            </a:pPr>
            <a:r>
              <a:rPr lang="es-MX" sz="1600" b="1" dirty="0" smtClean="0">
                <a:solidFill>
                  <a:schemeClr val="bg1">
                    <a:lumMod val="50000"/>
                  </a:schemeClr>
                </a:solidFill>
                <a:latin typeface="Arial" pitchFamily="34" charset="0"/>
                <a:cs typeface="Arial" pitchFamily="34" charset="0"/>
              </a:rPr>
              <a:t>5. Pruebas Anaeróbicas </a:t>
            </a:r>
          </a:p>
          <a:p>
            <a:endParaRPr lang="es-MX" sz="1600" b="1" dirty="0" smtClean="0">
              <a:solidFill>
                <a:schemeClr val="bg1">
                  <a:lumMod val="50000"/>
                </a:schemeClr>
              </a:solidFill>
              <a:latin typeface="Arial" pitchFamily="34" charset="0"/>
              <a:cs typeface="Arial" pitchFamily="34" charset="0"/>
            </a:endParaRPr>
          </a:p>
          <a:p>
            <a:pPr>
              <a:buNone/>
            </a:pPr>
            <a:r>
              <a:rPr lang="es-MX" sz="1600" dirty="0" smtClean="0">
                <a:solidFill>
                  <a:schemeClr val="bg1">
                    <a:lumMod val="50000"/>
                  </a:schemeClr>
                </a:solidFill>
                <a:latin typeface="Arial" pitchFamily="34" charset="0"/>
                <a:cs typeface="Arial" pitchFamily="34" charset="0"/>
              </a:rPr>
              <a:t>a. Prueba de Fuerza de Brazos. </a:t>
            </a:r>
          </a:p>
          <a:p>
            <a:pPr>
              <a:buNone/>
            </a:pPr>
            <a:r>
              <a:rPr lang="es-MX" sz="1600" dirty="0" smtClean="0">
                <a:solidFill>
                  <a:schemeClr val="bg1">
                    <a:lumMod val="50000"/>
                  </a:schemeClr>
                </a:solidFill>
                <a:latin typeface="Arial" pitchFamily="34" charset="0"/>
                <a:cs typeface="Arial" pitchFamily="34" charset="0"/>
              </a:rPr>
              <a:t>b. Prueba de Fuerza de Piernas. </a:t>
            </a:r>
          </a:p>
          <a:p>
            <a:pPr>
              <a:buNone/>
            </a:pPr>
            <a:r>
              <a:rPr lang="es-MX" sz="1600" dirty="0" smtClean="0">
                <a:solidFill>
                  <a:schemeClr val="bg1">
                    <a:lumMod val="50000"/>
                  </a:schemeClr>
                </a:solidFill>
                <a:latin typeface="Arial" pitchFamily="34" charset="0"/>
                <a:cs typeface="Arial" pitchFamily="34" charset="0"/>
              </a:rPr>
              <a:t>c. Prueba de Flexibilidad. </a:t>
            </a:r>
          </a:p>
          <a:p>
            <a:pPr>
              <a:buNone/>
            </a:pPr>
            <a:r>
              <a:rPr lang="es-MX" sz="1600" dirty="0" smtClean="0">
                <a:solidFill>
                  <a:schemeClr val="bg1">
                    <a:lumMod val="50000"/>
                  </a:schemeClr>
                </a:solidFill>
                <a:latin typeface="Arial" pitchFamily="34" charset="0"/>
                <a:cs typeface="Arial" pitchFamily="34" charset="0"/>
              </a:rPr>
              <a:t>d. Prueba de Fuerza Abdominal. </a:t>
            </a:r>
          </a:p>
          <a:p>
            <a:pPr>
              <a:buNone/>
            </a:pPr>
            <a:r>
              <a:rPr lang="es-MX" sz="1600" dirty="0" smtClean="0">
                <a:solidFill>
                  <a:schemeClr val="bg1">
                    <a:lumMod val="50000"/>
                  </a:schemeClr>
                </a:solidFill>
                <a:latin typeface="Arial" pitchFamily="34" charset="0"/>
                <a:cs typeface="Arial" pitchFamily="34" charset="0"/>
              </a:rPr>
              <a:t>e. Prueba de Velocidad/Agilidad. </a:t>
            </a:r>
          </a:p>
          <a:p>
            <a:endParaRPr lang="es-MX" sz="1600" dirty="0" smtClean="0">
              <a:solidFill>
                <a:schemeClr val="bg1">
                  <a:lumMod val="50000"/>
                </a:schemeClr>
              </a:solidFill>
              <a:latin typeface="Arial" pitchFamily="34" charset="0"/>
              <a:cs typeface="Arial" pitchFamily="34" charset="0"/>
            </a:endParaRPr>
          </a:p>
          <a:p>
            <a:pPr>
              <a:buNone/>
            </a:pPr>
            <a:r>
              <a:rPr lang="es-MX" sz="1600" b="1" dirty="0" smtClean="0">
                <a:solidFill>
                  <a:schemeClr val="bg1">
                    <a:lumMod val="50000"/>
                  </a:schemeClr>
                </a:solidFill>
                <a:latin typeface="Arial" pitchFamily="34" charset="0"/>
                <a:cs typeface="Arial" pitchFamily="34" charset="0"/>
              </a:rPr>
              <a:t>6. Prueba indirecta de Consumo de Oxígeno</a:t>
            </a:r>
            <a:endParaRPr lang="es-ES_tradnl" sz="2000" b="1" dirty="0" smtClean="0">
              <a:solidFill>
                <a:schemeClr val="bg1">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descr="130507-PONTEAL100logotipo.jpg"/>
          <p:cNvPicPr>
            <a:picLocks noChangeAspect="1"/>
          </p:cNvPicPr>
          <p:nvPr/>
        </p:nvPicPr>
        <p:blipFill rotWithShape="1">
          <a:blip r:embed="rId2" cstate="print">
            <a:extLst>
              <a:ext uri="{28A0092B-C50C-407E-A947-70E740481C1C}">
                <a14:useLocalDpi xmlns:a14="http://schemas.microsoft.com/office/drawing/2010/main" val="0"/>
              </a:ext>
            </a:extLst>
          </a:blip>
          <a:srcRect l="19592" t="24222" r="23249" b="27123"/>
          <a:stretch/>
        </p:blipFill>
        <p:spPr bwMode="auto">
          <a:xfrm>
            <a:off x="0" y="1201688"/>
            <a:ext cx="2483064" cy="1687708"/>
          </a:xfrm>
          <a:prstGeom prst="rect">
            <a:avLst/>
          </a:prstGeom>
          <a:ln>
            <a:noFill/>
          </a:ln>
        </p:spPr>
      </p:pic>
      <p:sp>
        <p:nvSpPr>
          <p:cNvPr id="5" name="4 Rectángulo"/>
          <p:cNvSpPr/>
          <p:nvPr/>
        </p:nvSpPr>
        <p:spPr>
          <a:xfrm>
            <a:off x="0" y="4007346"/>
            <a:ext cx="9144000" cy="1631216"/>
          </a:xfrm>
          <a:prstGeom prst="rect">
            <a:avLst/>
          </a:prstGeom>
        </p:spPr>
        <p:txBody>
          <a:bodyPr wrap="square">
            <a:spAutoFit/>
          </a:bodyPr>
          <a:lstStyle/>
          <a:p>
            <a:pPr algn="ctr"/>
            <a:r>
              <a:rPr lang="es-MX" sz="2400" b="1" dirty="0" smtClean="0">
                <a:solidFill>
                  <a:schemeClr val="bg1">
                    <a:lumMod val="50000"/>
                  </a:schemeClr>
                </a:solidFill>
                <a:latin typeface="Arial" pitchFamily="34" charset="0"/>
                <a:ea typeface="Tahoma" pitchFamily="34" charset="0"/>
                <a:cs typeface="Arial" pitchFamily="34" charset="0"/>
              </a:rPr>
              <a:t>Estrategia </a:t>
            </a:r>
            <a:r>
              <a:rPr lang="es-MX" sz="2400" b="1" dirty="0">
                <a:solidFill>
                  <a:schemeClr val="bg1">
                    <a:lumMod val="50000"/>
                  </a:schemeClr>
                </a:solidFill>
                <a:latin typeface="Arial" pitchFamily="34" charset="0"/>
                <a:ea typeface="Tahoma" pitchFamily="34" charset="0"/>
                <a:cs typeface="Arial" pitchFamily="34" charset="0"/>
              </a:rPr>
              <a:t>para educar a la población </a:t>
            </a:r>
            <a:r>
              <a:rPr lang="es-MX" sz="2400" b="1" dirty="0" smtClean="0">
                <a:solidFill>
                  <a:schemeClr val="bg1">
                    <a:lumMod val="50000"/>
                  </a:schemeClr>
                </a:solidFill>
                <a:latin typeface="Arial" pitchFamily="34" charset="0"/>
                <a:ea typeface="Tahoma" pitchFamily="34" charset="0"/>
                <a:cs typeface="Arial" pitchFamily="34" charset="0"/>
              </a:rPr>
              <a:t>en </a:t>
            </a:r>
            <a:r>
              <a:rPr lang="es-MX" sz="2400" b="1" dirty="0">
                <a:solidFill>
                  <a:schemeClr val="bg1">
                    <a:lumMod val="50000"/>
                  </a:schemeClr>
                </a:solidFill>
                <a:latin typeface="Arial" pitchFamily="34" charset="0"/>
                <a:ea typeface="Tahoma" pitchFamily="34" charset="0"/>
                <a:cs typeface="Arial" pitchFamily="34" charset="0"/>
              </a:rPr>
              <a:t>materia de </a:t>
            </a:r>
            <a:r>
              <a:rPr lang="es-MX" sz="2400" b="1" dirty="0" smtClean="0">
                <a:solidFill>
                  <a:schemeClr val="bg1">
                    <a:lumMod val="50000"/>
                  </a:schemeClr>
                </a:solidFill>
                <a:latin typeface="Arial" pitchFamily="34" charset="0"/>
                <a:ea typeface="Tahoma" pitchFamily="34" charset="0"/>
                <a:cs typeface="Arial" pitchFamily="34" charset="0"/>
              </a:rPr>
              <a:t>régimen </a:t>
            </a:r>
            <a:r>
              <a:rPr lang="es-MX" sz="2400" b="1" dirty="0">
                <a:solidFill>
                  <a:schemeClr val="bg1">
                    <a:lumMod val="50000"/>
                  </a:schemeClr>
                </a:solidFill>
                <a:latin typeface="Arial" pitchFamily="34" charset="0"/>
                <a:ea typeface="Tahoma" pitchFamily="34" charset="0"/>
                <a:cs typeface="Arial" pitchFamily="34" charset="0"/>
              </a:rPr>
              <a:t>alimentario, </a:t>
            </a:r>
            <a:r>
              <a:rPr lang="es-MX" sz="2400" b="1" dirty="0" smtClean="0">
                <a:solidFill>
                  <a:schemeClr val="bg1">
                    <a:lumMod val="50000"/>
                  </a:schemeClr>
                </a:solidFill>
                <a:latin typeface="Arial" pitchFamily="34" charset="0"/>
                <a:ea typeface="Tahoma" pitchFamily="34" charset="0"/>
                <a:cs typeface="Arial" pitchFamily="34" charset="0"/>
              </a:rPr>
              <a:t>actividad </a:t>
            </a:r>
            <a:r>
              <a:rPr lang="es-MX" sz="2400" b="1" dirty="0">
                <a:solidFill>
                  <a:schemeClr val="bg1">
                    <a:lumMod val="50000"/>
                  </a:schemeClr>
                </a:solidFill>
                <a:latin typeface="Arial" pitchFamily="34" charset="0"/>
                <a:ea typeface="Tahoma" pitchFamily="34" charset="0"/>
                <a:cs typeface="Arial" pitchFamily="34" charset="0"/>
              </a:rPr>
              <a:t>física y salud,  denominado </a:t>
            </a:r>
            <a:endParaRPr lang="es-MX" sz="2400" b="1" dirty="0" smtClean="0">
              <a:solidFill>
                <a:schemeClr val="bg1">
                  <a:lumMod val="50000"/>
                </a:schemeClr>
              </a:solidFill>
              <a:latin typeface="Arial" pitchFamily="34" charset="0"/>
              <a:ea typeface="Tahoma" pitchFamily="34" charset="0"/>
              <a:cs typeface="Arial" pitchFamily="34" charset="0"/>
            </a:endParaRPr>
          </a:p>
          <a:p>
            <a:pPr algn="ctr"/>
            <a:endParaRPr lang="es-MX" sz="2400" b="1" dirty="0" smtClean="0">
              <a:solidFill>
                <a:schemeClr val="bg1">
                  <a:lumMod val="50000"/>
                </a:schemeClr>
              </a:solidFill>
              <a:latin typeface="Arial" pitchFamily="34" charset="0"/>
              <a:ea typeface="Tahoma" pitchFamily="34" charset="0"/>
              <a:cs typeface="Arial" pitchFamily="34" charset="0"/>
            </a:endParaRPr>
          </a:p>
          <a:p>
            <a:pPr algn="ctr"/>
            <a:r>
              <a:rPr lang="es-MX" sz="2800" b="1" dirty="0" smtClean="0">
                <a:solidFill>
                  <a:schemeClr val="bg1">
                    <a:lumMod val="50000"/>
                  </a:schemeClr>
                </a:solidFill>
                <a:latin typeface="Arial" pitchFamily="34" charset="0"/>
                <a:ea typeface="Tahoma" pitchFamily="34" charset="0"/>
                <a:cs typeface="Arial" pitchFamily="34" charset="0"/>
              </a:rPr>
              <a:t>“</a:t>
            </a:r>
            <a:r>
              <a:rPr lang="es-MX" sz="2800" b="1" dirty="0">
                <a:solidFill>
                  <a:schemeClr val="bg1">
                    <a:lumMod val="50000"/>
                  </a:schemeClr>
                </a:solidFill>
                <a:latin typeface="Arial" pitchFamily="34" charset="0"/>
                <a:ea typeface="Tahoma" pitchFamily="34" charset="0"/>
                <a:cs typeface="Arial" pitchFamily="34" charset="0"/>
              </a:rPr>
              <a:t>Evaluación de la Capacidad Funcional”</a:t>
            </a:r>
          </a:p>
        </p:txBody>
      </p:sp>
      <p:sp>
        <p:nvSpPr>
          <p:cNvPr id="6" name="5 CuadroTexto"/>
          <p:cNvSpPr txBox="1"/>
          <p:nvPr/>
        </p:nvSpPr>
        <p:spPr>
          <a:xfrm>
            <a:off x="2876550" y="1314346"/>
            <a:ext cx="5912196" cy="523220"/>
          </a:xfrm>
          <a:prstGeom prst="rect">
            <a:avLst/>
          </a:prstGeom>
          <a:noFill/>
        </p:spPr>
        <p:txBody>
          <a:bodyPr wrap="none" rtlCol="0">
            <a:spAutoFit/>
          </a:bodyPr>
          <a:lstStyle/>
          <a:p>
            <a:r>
              <a:rPr lang="es-MX" sz="2800" b="1" dirty="0" smtClean="0">
                <a:solidFill>
                  <a:schemeClr val="bg1">
                    <a:lumMod val="50000"/>
                  </a:schemeClr>
                </a:solidFill>
                <a:latin typeface="Tahoma" pitchFamily="34" charset="0"/>
                <a:ea typeface="Tahoma" pitchFamily="34" charset="0"/>
                <a:cs typeface="Tahoma" pitchFamily="34" charset="0"/>
              </a:rPr>
              <a:t>LO QUE NO SE MIDE NO EXISTE</a:t>
            </a:r>
            <a:endParaRPr lang="es-MX" sz="2800" b="1" dirty="0">
              <a:solidFill>
                <a:schemeClr val="bg1">
                  <a:lumMod val="50000"/>
                </a:schemeClr>
              </a:solidFill>
              <a:latin typeface="Tahoma" pitchFamily="34" charset="0"/>
              <a:ea typeface="Tahoma" pitchFamily="34" charset="0"/>
              <a:cs typeface="Tahoma" pitchFamily="34" charset="0"/>
            </a:endParaRPr>
          </a:p>
        </p:txBody>
      </p:sp>
      <p:pic>
        <p:nvPicPr>
          <p:cNvPr id="1032" name="Picture 8" descr="http://www.deporte.gob.mx/fotos/C4E1E21B86E64127AEDF4E4953D48F38.jpg"/>
          <p:cNvPicPr>
            <a:picLocks noChangeAspect="1" noChangeArrowheads="1"/>
          </p:cNvPicPr>
          <p:nvPr/>
        </p:nvPicPr>
        <p:blipFill>
          <a:blip r:embed="rId3"/>
          <a:srcRect/>
          <a:stretch>
            <a:fillRect/>
          </a:stretch>
        </p:blipFill>
        <p:spPr bwMode="auto">
          <a:xfrm>
            <a:off x="6778323" y="1970916"/>
            <a:ext cx="2232327" cy="1823859"/>
          </a:xfrm>
          <a:prstGeom prst="rect">
            <a:avLst/>
          </a:prstGeom>
          <a:noFill/>
        </p:spPr>
      </p:pic>
      <p:pic>
        <p:nvPicPr>
          <p:cNvPr id="1034" name="Picture 10" descr="http://www.deporte.gob.mx/fotos/B2B38D092484427FA9EB37C4A61DB691.jpg"/>
          <p:cNvPicPr>
            <a:picLocks noChangeAspect="1" noChangeArrowheads="1"/>
          </p:cNvPicPr>
          <p:nvPr/>
        </p:nvPicPr>
        <p:blipFill>
          <a:blip r:embed="rId4"/>
          <a:srcRect/>
          <a:stretch>
            <a:fillRect/>
          </a:stretch>
        </p:blipFill>
        <p:spPr bwMode="auto">
          <a:xfrm>
            <a:off x="4317483" y="1984017"/>
            <a:ext cx="2289384" cy="1810758"/>
          </a:xfrm>
          <a:prstGeom prst="rect">
            <a:avLst/>
          </a:prstGeom>
          <a:noFill/>
        </p:spPr>
      </p:pic>
      <p:pic>
        <p:nvPicPr>
          <p:cNvPr id="1036" name="Picture 12" descr="http://www.deporte.gob.mx/fotos/0F106BF5C58B4A41BCD1BE5BA310C2C4.jpg"/>
          <p:cNvPicPr>
            <a:picLocks noChangeAspect="1" noChangeArrowheads="1"/>
          </p:cNvPicPr>
          <p:nvPr/>
        </p:nvPicPr>
        <p:blipFill>
          <a:blip r:embed="rId5"/>
          <a:srcRect/>
          <a:stretch>
            <a:fillRect/>
          </a:stretch>
        </p:blipFill>
        <p:spPr bwMode="auto">
          <a:xfrm>
            <a:off x="2492589" y="1984017"/>
            <a:ext cx="1631736" cy="181075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z="2000" dirty="0" smtClean="0">
                <a:latin typeface="Arial" pitchFamily="34" charset="0"/>
                <a:cs typeface="Arial" pitchFamily="34" charset="0"/>
              </a:rPr>
              <a:t>Mi Orientación Nutricional Punto por Punto </a:t>
            </a:r>
            <a:endParaRPr lang="es-MX" sz="2000" dirty="0">
              <a:latin typeface="Arial" pitchFamily="34" charset="0"/>
              <a:cs typeface="Arial" pitchFamily="34" charset="0"/>
            </a:endParaRPr>
          </a:p>
        </p:txBody>
      </p:sp>
      <p:sp>
        <p:nvSpPr>
          <p:cNvPr id="3" name="2 Marcador de contenido"/>
          <p:cNvSpPr>
            <a:spLocks noGrp="1"/>
          </p:cNvSpPr>
          <p:nvPr>
            <p:ph idx="1"/>
          </p:nvPr>
        </p:nvSpPr>
        <p:spPr>
          <a:xfrm>
            <a:off x="457200" y="1209675"/>
            <a:ext cx="8229600" cy="5257800"/>
          </a:xfrm>
        </p:spPr>
        <p:txBody>
          <a:bodyPr>
            <a:normAutofit fontScale="47500" lnSpcReduction="20000"/>
          </a:bodyPr>
          <a:lstStyle/>
          <a:p>
            <a:pPr algn="just"/>
            <a:r>
              <a:rPr lang="es-MX" dirty="0" smtClean="0">
                <a:solidFill>
                  <a:schemeClr val="bg1">
                    <a:lumMod val="50000"/>
                  </a:schemeClr>
                </a:solidFill>
                <a:latin typeface="Arial" pitchFamily="34" charset="0"/>
                <a:cs typeface="Arial" pitchFamily="34" charset="0"/>
              </a:rPr>
              <a:t>En la hoja de resultados se encuentra un cuadro denominado </a:t>
            </a:r>
            <a:r>
              <a:rPr lang="es-MX" b="1" dirty="0" smtClean="0">
                <a:solidFill>
                  <a:schemeClr val="bg1">
                    <a:lumMod val="50000"/>
                  </a:schemeClr>
                </a:solidFill>
                <a:latin typeface="Arial" pitchFamily="34" charset="0"/>
                <a:cs typeface="Arial" pitchFamily="34" charset="0"/>
              </a:rPr>
              <a:t>Dieta Sugerida </a:t>
            </a:r>
            <a:r>
              <a:rPr lang="es-MX" dirty="0" smtClean="0">
                <a:solidFill>
                  <a:schemeClr val="bg1">
                    <a:lumMod val="50000"/>
                  </a:schemeClr>
                </a:solidFill>
                <a:latin typeface="Arial" pitchFamily="34" charset="0"/>
                <a:cs typeface="Arial" pitchFamily="34" charset="0"/>
              </a:rPr>
              <a:t>que corresponde a la propuesta de </a:t>
            </a:r>
            <a:r>
              <a:rPr lang="es-MX" b="1" dirty="0" smtClean="0">
                <a:solidFill>
                  <a:schemeClr val="bg1">
                    <a:lumMod val="50000"/>
                  </a:schemeClr>
                </a:solidFill>
                <a:latin typeface="Arial" pitchFamily="34" charset="0"/>
                <a:cs typeface="Arial" pitchFamily="34" charset="0"/>
              </a:rPr>
              <a:t>orientación nutricional </a:t>
            </a:r>
            <a:r>
              <a:rPr lang="es-MX" dirty="0" smtClean="0">
                <a:solidFill>
                  <a:schemeClr val="bg1">
                    <a:lumMod val="50000"/>
                  </a:schemeClr>
                </a:solidFill>
                <a:latin typeface="Arial" pitchFamily="34" charset="0"/>
                <a:cs typeface="Arial" pitchFamily="34" charset="0"/>
              </a:rPr>
              <a:t>surgida del requerimiento calórico transformado en puntos. </a:t>
            </a:r>
          </a:p>
          <a:p>
            <a:pPr algn="just"/>
            <a:endParaRPr lang="es-MX" dirty="0" smtClean="0">
              <a:solidFill>
                <a:schemeClr val="bg1">
                  <a:lumMod val="50000"/>
                </a:schemeClr>
              </a:solidFill>
              <a:latin typeface="Arial" pitchFamily="34" charset="0"/>
              <a:cs typeface="Arial" pitchFamily="34" charset="0"/>
            </a:endParaRPr>
          </a:p>
          <a:p>
            <a:pPr algn="just"/>
            <a:r>
              <a:rPr lang="es-MX" dirty="0" smtClean="0">
                <a:solidFill>
                  <a:schemeClr val="bg1">
                    <a:lumMod val="50000"/>
                  </a:schemeClr>
                </a:solidFill>
                <a:latin typeface="Arial" pitchFamily="34" charset="0"/>
                <a:cs typeface="Arial" pitchFamily="34" charset="0"/>
              </a:rPr>
              <a:t>En este cuadro se encuentran 8 grupos de alimentos y el número de puntos equivalentes para cada uno de los grupos que deberán ingerirse en 5 comidas al día (desayuno, colación 1, comida, colación 2 y cena). El total de puntos no considera en la sumatoria el del grupo alimenticio de las verduras dado que no tienen valor calórico. </a:t>
            </a:r>
          </a:p>
          <a:p>
            <a:pPr algn="just"/>
            <a:endParaRPr lang="es-MX" dirty="0" smtClean="0">
              <a:solidFill>
                <a:schemeClr val="bg1">
                  <a:lumMod val="50000"/>
                </a:schemeClr>
              </a:solidFill>
              <a:latin typeface="Arial" pitchFamily="34" charset="0"/>
              <a:cs typeface="Arial" pitchFamily="34" charset="0"/>
            </a:endParaRPr>
          </a:p>
          <a:p>
            <a:pPr algn="just"/>
            <a:r>
              <a:rPr lang="es-MX" dirty="0" smtClean="0">
                <a:solidFill>
                  <a:schemeClr val="bg1">
                    <a:lumMod val="50000"/>
                  </a:schemeClr>
                </a:solidFill>
                <a:latin typeface="Arial" pitchFamily="34" charset="0"/>
                <a:cs typeface="Arial" pitchFamily="34" charset="0"/>
              </a:rPr>
              <a:t>Es recomendable ingerir su último alimento cuando menos 2 horas antes de irse a dormir. Deben vigilar muy bien el tamaño de las porciones de cada alimento. </a:t>
            </a:r>
          </a:p>
          <a:p>
            <a:pPr algn="just"/>
            <a:endParaRPr lang="es-MX" dirty="0" smtClean="0">
              <a:solidFill>
                <a:schemeClr val="bg1">
                  <a:lumMod val="50000"/>
                </a:schemeClr>
              </a:solidFill>
              <a:latin typeface="Arial" pitchFamily="34" charset="0"/>
              <a:cs typeface="Arial" pitchFamily="34" charset="0"/>
            </a:endParaRPr>
          </a:p>
          <a:p>
            <a:pPr algn="just"/>
            <a:r>
              <a:rPr lang="es-MX" dirty="0" smtClean="0">
                <a:solidFill>
                  <a:schemeClr val="bg1">
                    <a:lumMod val="50000"/>
                  </a:schemeClr>
                </a:solidFill>
                <a:latin typeface="Arial" pitchFamily="34" charset="0"/>
                <a:cs typeface="Arial" pitchFamily="34" charset="0"/>
              </a:rPr>
              <a:t>Una forma muy sencilla de balancear su alimentación es que del total de alimentos a ingerir se tome una porción similar de alimentos vivos (sin procesar). </a:t>
            </a:r>
          </a:p>
          <a:p>
            <a:pPr algn="just"/>
            <a:endParaRPr lang="es-MX" dirty="0" smtClean="0">
              <a:solidFill>
                <a:schemeClr val="bg1">
                  <a:lumMod val="50000"/>
                </a:schemeClr>
              </a:solidFill>
              <a:latin typeface="Arial" pitchFamily="34" charset="0"/>
              <a:cs typeface="Arial" pitchFamily="34" charset="0"/>
            </a:endParaRPr>
          </a:p>
          <a:p>
            <a:pPr algn="just"/>
            <a:r>
              <a:rPr lang="es-MX" dirty="0" smtClean="0">
                <a:solidFill>
                  <a:schemeClr val="bg1">
                    <a:lumMod val="50000"/>
                  </a:schemeClr>
                </a:solidFill>
                <a:latin typeface="Arial" pitchFamily="34" charset="0"/>
                <a:cs typeface="Arial" pitchFamily="34" charset="0"/>
              </a:rPr>
              <a:t>Finalmente en este manual encontrarán una tabla de alimentos equivalente por medio de la cual podrán sustituir un alimento cada semana y hacer más variada su alimentación. </a:t>
            </a:r>
          </a:p>
          <a:p>
            <a:pPr algn="just"/>
            <a:endParaRPr lang="es-MX" dirty="0" smtClean="0">
              <a:solidFill>
                <a:schemeClr val="bg1">
                  <a:lumMod val="50000"/>
                </a:schemeClr>
              </a:solidFill>
              <a:latin typeface="Arial" pitchFamily="34" charset="0"/>
              <a:cs typeface="Arial" pitchFamily="34" charset="0"/>
            </a:endParaRPr>
          </a:p>
          <a:p>
            <a:pPr algn="just"/>
            <a:r>
              <a:rPr lang="es-MX" dirty="0" smtClean="0">
                <a:solidFill>
                  <a:schemeClr val="bg1">
                    <a:lumMod val="50000"/>
                  </a:schemeClr>
                </a:solidFill>
                <a:latin typeface="Arial" pitchFamily="34" charset="0"/>
                <a:cs typeface="Arial" pitchFamily="34" charset="0"/>
              </a:rPr>
              <a:t>Cada línea en la Tabla de Equivalentes vale 1 punto, por ejemplo, si nosotros requerimos en el desayuno alimentos de origen animal 2 puntos necesitaremos considerar los alimentos de 2 líneas de la Tabla de Equivalentes. </a:t>
            </a:r>
          </a:p>
          <a:p>
            <a:endParaRPr lang="es-MX" dirty="0" smtClean="0">
              <a:solidFill>
                <a:schemeClr val="bg1">
                  <a:lumMod val="50000"/>
                </a:schemeClr>
              </a:solidFill>
              <a:latin typeface="Arial" pitchFamily="34" charset="0"/>
              <a:cs typeface="Arial" pitchFamily="34" charset="0"/>
            </a:endParaRPr>
          </a:p>
          <a:p>
            <a:r>
              <a:rPr lang="es-MX" dirty="0" smtClean="0">
                <a:solidFill>
                  <a:schemeClr val="bg1">
                    <a:lumMod val="50000"/>
                  </a:schemeClr>
                </a:solidFill>
                <a:latin typeface="Arial" pitchFamily="34" charset="0"/>
                <a:cs typeface="Arial" pitchFamily="34" charset="0"/>
              </a:rPr>
              <a:t>Puede construir su propia dieta, cuando menos hay que cambiar una vez cada mes. </a:t>
            </a:r>
            <a:endParaRPr lang="es-MX" dirty="0">
              <a:solidFill>
                <a:schemeClr val="bg1">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6342" t="8161" r="20771" b="4241"/>
          <a:stretch>
            <a:fillRect/>
          </a:stretch>
        </p:blipFill>
        <p:spPr bwMode="auto">
          <a:xfrm>
            <a:off x="683567" y="1268761"/>
            <a:ext cx="3516957" cy="4489732"/>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l="36749" t="8400" r="21251" b="4241"/>
          <a:stretch>
            <a:fillRect/>
          </a:stretch>
        </p:blipFill>
        <p:spPr bwMode="auto">
          <a:xfrm>
            <a:off x="4873854" y="1268760"/>
            <a:ext cx="3453640" cy="4489733"/>
          </a:xfrm>
          <a:prstGeom prst="rect">
            <a:avLst/>
          </a:prstGeom>
          <a:noFill/>
          <a:ln w="9525">
            <a:noFill/>
            <a:miter lim="800000"/>
            <a:headEnd/>
            <a:tailEnd/>
          </a:ln>
        </p:spPr>
      </p:pic>
      <p:sp>
        <p:nvSpPr>
          <p:cNvPr id="6" name="1 Título"/>
          <p:cNvSpPr>
            <a:spLocks noGrp="1"/>
          </p:cNvSpPr>
          <p:nvPr>
            <p:ph type="title"/>
          </p:nvPr>
        </p:nvSpPr>
        <p:spPr>
          <a:xfrm>
            <a:off x="2876550" y="114300"/>
            <a:ext cx="5057775" cy="722412"/>
          </a:xfrm>
        </p:spPr>
        <p:txBody>
          <a:bodyPr/>
          <a:lstStyle/>
          <a:p>
            <a:r>
              <a:rPr lang="es-ES_tradnl" sz="2000" dirty="0" smtClean="0">
                <a:latin typeface="Arial" pitchFamily="34" charset="0"/>
                <a:cs typeface="Arial" pitchFamily="34" charset="0"/>
              </a:rPr>
              <a:t>Recomendaciones de ejercicio físico.</a:t>
            </a:r>
            <a:endParaRPr lang="es-MX"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z="2400" dirty="0" smtClean="0">
                <a:latin typeface="Arial" pitchFamily="34" charset="0"/>
                <a:cs typeface="Arial" pitchFamily="34" charset="0"/>
              </a:rPr>
              <a:t>Sistema Nube </a:t>
            </a:r>
            <a:endParaRPr lang="es-MX" sz="2400" dirty="0">
              <a:latin typeface="Arial" pitchFamily="34" charset="0"/>
              <a:cs typeface="Arial" pitchFamily="34" charset="0"/>
            </a:endParaRPr>
          </a:p>
        </p:txBody>
      </p:sp>
      <p:sp>
        <p:nvSpPr>
          <p:cNvPr id="7" name="2 Subtítulo"/>
          <p:cNvSpPr txBox="1">
            <a:spLocks/>
          </p:cNvSpPr>
          <p:nvPr/>
        </p:nvSpPr>
        <p:spPr>
          <a:xfrm>
            <a:off x="5857876" y="3219451"/>
            <a:ext cx="2971800" cy="782194"/>
          </a:xfrm>
          <a:prstGeom prst="rect">
            <a:avLst/>
          </a:prstGeom>
        </p:spPr>
        <p:txBody>
          <a:bodyPr vert="horz" lIns="91440" tIns="45720" rIns="91440" bIns="45720" rtlCol="0">
            <a:normAutofit/>
          </a:bodyPr>
          <a:lstStyle/>
          <a:p>
            <a:pPr marL="342900" marR="0" lvl="0" indent="-342900" algn="just" defTabSz="457200" rtl="0" eaLnBrk="1" fontAlgn="auto" latinLnBrk="0" hangingPunct="1">
              <a:lnSpc>
                <a:spcPct val="100000"/>
              </a:lnSpc>
              <a:spcBef>
                <a:spcPct val="20000"/>
              </a:spcBef>
              <a:spcAft>
                <a:spcPts val="0"/>
              </a:spcAft>
              <a:buClrTx/>
              <a:buSzTx/>
              <a:tabLst/>
              <a:defRPr/>
            </a:pPr>
            <a:endParaRPr kumimoji="0" lang="es-MX" sz="1600" b="0" i="0" u="none" strike="noStrike" kern="1200" cap="none" spc="0" normalizeH="0" baseline="0" noProof="0" dirty="0" smtClean="0">
              <a:ln>
                <a:noFill/>
              </a:ln>
              <a:effectLst/>
              <a:uLnTx/>
              <a:uFillTx/>
              <a:latin typeface="Arial" pitchFamily="34" charset="0"/>
              <a:ea typeface="Tahoma" pitchFamily="34" charset="0"/>
              <a:cs typeface="Arial" pitchFamily="34" charset="0"/>
            </a:endParaRPr>
          </a:p>
          <a:p>
            <a:pPr marL="342900" marR="0" lvl="0" indent="-342900" algn="just" defTabSz="457200" rtl="0" eaLnBrk="1" fontAlgn="auto" latinLnBrk="0" hangingPunct="1">
              <a:lnSpc>
                <a:spcPct val="100000"/>
              </a:lnSpc>
              <a:spcBef>
                <a:spcPct val="20000"/>
              </a:spcBef>
              <a:spcAft>
                <a:spcPts val="0"/>
              </a:spcAft>
              <a:buClrTx/>
              <a:buSzTx/>
              <a:tabLst/>
              <a:defRPr/>
            </a:pPr>
            <a:r>
              <a:rPr kumimoji="0" lang="es-ES_tradnl" sz="2000" b="1" i="0" u="none" strike="noStrike" kern="1200" cap="none" spc="0" normalizeH="0" baseline="0" noProof="0" dirty="0" smtClean="0">
                <a:ln>
                  <a:noFill/>
                </a:ln>
                <a:solidFill>
                  <a:schemeClr val="bg1">
                    <a:lumMod val="50000"/>
                  </a:schemeClr>
                </a:solidFill>
                <a:effectLst/>
                <a:uLnTx/>
                <a:uFillTx/>
                <a:latin typeface="Arial" pitchFamily="34" charset="0"/>
                <a:ea typeface="Tahoma" pitchFamily="34" charset="0"/>
                <a:cs typeface="Arial" pitchFamily="34" charset="0"/>
              </a:rPr>
              <a:t>Fácil</a:t>
            </a:r>
            <a:r>
              <a:rPr kumimoji="0" lang="es-ES_tradnl" sz="2000" b="1" i="0" u="none" strike="noStrike" kern="1200" cap="none" spc="0" normalizeH="0" noProof="0" dirty="0" smtClean="0">
                <a:ln>
                  <a:noFill/>
                </a:ln>
                <a:solidFill>
                  <a:schemeClr val="bg1">
                    <a:lumMod val="50000"/>
                  </a:schemeClr>
                </a:solidFill>
                <a:effectLst/>
                <a:uLnTx/>
                <a:uFillTx/>
                <a:latin typeface="Arial" pitchFamily="34" charset="0"/>
                <a:ea typeface="Tahoma" pitchFamily="34" charset="0"/>
                <a:cs typeface="Arial" pitchFamily="34" charset="0"/>
              </a:rPr>
              <a:t> de Implementar </a:t>
            </a:r>
            <a:endParaRPr kumimoji="0" lang="es-MX" sz="2000" b="1" i="0" u="none" strike="noStrike" kern="1200" cap="none" spc="0" normalizeH="0" baseline="0" noProof="0" dirty="0" smtClean="0">
              <a:ln>
                <a:noFill/>
              </a:ln>
              <a:solidFill>
                <a:schemeClr val="bg1">
                  <a:lumMod val="50000"/>
                </a:schemeClr>
              </a:solidFill>
              <a:effectLst/>
              <a:uLnTx/>
              <a:uFillTx/>
              <a:latin typeface="Arial" pitchFamily="34" charset="0"/>
              <a:ea typeface="Tahoma" pitchFamily="34" charset="0"/>
              <a:cs typeface="Arial" pitchFamily="34" charset="0"/>
            </a:endParaRPr>
          </a:p>
        </p:txBody>
      </p:sp>
      <p:pic>
        <p:nvPicPr>
          <p:cNvPr id="45058" name="Picture 2" descr="http://bimg1.mlstatic.com/computadora-hp-slim-x2-56ghz-500gb-2gb-rw-monitor-15-c-ndd_MLM-F-73181082_1403.jpg"/>
          <p:cNvPicPr>
            <a:picLocks noChangeAspect="1" noChangeArrowheads="1"/>
          </p:cNvPicPr>
          <p:nvPr/>
        </p:nvPicPr>
        <p:blipFill>
          <a:blip r:embed="rId2"/>
          <a:srcRect/>
          <a:stretch>
            <a:fillRect/>
          </a:stretch>
        </p:blipFill>
        <p:spPr bwMode="auto">
          <a:xfrm>
            <a:off x="3149346" y="3212695"/>
            <a:ext cx="1555750" cy="1273580"/>
          </a:xfrm>
          <a:prstGeom prst="rect">
            <a:avLst/>
          </a:prstGeom>
          <a:noFill/>
        </p:spPr>
      </p:pic>
      <p:sp>
        <p:nvSpPr>
          <p:cNvPr id="6" name="5 Elipse"/>
          <p:cNvSpPr/>
          <p:nvPr/>
        </p:nvSpPr>
        <p:spPr>
          <a:xfrm>
            <a:off x="142876" y="2937318"/>
            <a:ext cx="1743074" cy="1663257"/>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dirty="0" smtClean="0">
                <a:solidFill>
                  <a:schemeClr val="tx1"/>
                </a:solidFill>
              </a:rPr>
              <a:t>Sistema Nube</a:t>
            </a:r>
            <a:endParaRPr lang="es-MX" dirty="0">
              <a:solidFill>
                <a:schemeClr val="tx1"/>
              </a:solidFill>
            </a:endParaRPr>
          </a:p>
        </p:txBody>
      </p:sp>
      <p:sp>
        <p:nvSpPr>
          <p:cNvPr id="8" name="7 Flecha a la derecha con muesca"/>
          <p:cNvSpPr/>
          <p:nvPr/>
        </p:nvSpPr>
        <p:spPr>
          <a:xfrm>
            <a:off x="2104263" y="3601594"/>
            <a:ext cx="800862" cy="265556"/>
          </a:xfrm>
          <a:prstGeom prst="notched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sp>
        <p:nvSpPr>
          <p:cNvPr id="9" name="8 Flecha a la derecha con muesca"/>
          <p:cNvSpPr/>
          <p:nvPr/>
        </p:nvSpPr>
        <p:spPr>
          <a:xfrm>
            <a:off x="4809363" y="3601594"/>
            <a:ext cx="800862" cy="265556"/>
          </a:xfrm>
          <a:prstGeom prst="notched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sp>
        <p:nvSpPr>
          <p:cNvPr id="10" name="9 Elipse"/>
          <p:cNvSpPr/>
          <p:nvPr/>
        </p:nvSpPr>
        <p:spPr>
          <a:xfrm>
            <a:off x="1758697" y="1466850"/>
            <a:ext cx="1247774" cy="1028700"/>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800" dirty="0" smtClean="0">
                <a:solidFill>
                  <a:schemeClr val="tx1"/>
                </a:solidFill>
              </a:rPr>
              <a:t>Acceso directo de cada uno de los participantes a su información personal. </a:t>
            </a:r>
            <a:endParaRPr lang="es-MX" sz="800" dirty="0">
              <a:solidFill>
                <a:schemeClr val="tx1"/>
              </a:solidFill>
            </a:endParaRPr>
          </a:p>
        </p:txBody>
      </p:sp>
      <p:cxnSp>
        <p:nvCxnSpPr>
          <p:cNvPr id="13" name="12 Conector recto de flecha"/>
          <p:cNvCxnSpPr>
            <a:stCxn id="6" idx="0"/>
            <a:endCxn id="10" idx="2"/>
          </p:cNvCxnSpPr>
          <p:nvPr/>
        </p:nvCxnSpPr>
        <p:spPr>
          <a:xfrm flipV="1">
            <a:off x="1014413" y="1981200"/>
            <a:ext cx="744284" cy="95611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14 Conector recto de flecha"/>
          <p:cNvCxnSpPr>
            <a:stCxn id="6" idx="4"/>
          </p:cNvCxnSpPr>
          <p:nvPr/>
        </p:nvCxnSpPr>
        <p:spPr>
          <a:xfrm>
            <a:off x="1014413" y="4600575"/>
            <a:ext cx="744284" cy="9810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16 Elipse"/>
          <p:cNvSpPr/>
          <p:nvPr/>
        </p:nvSpPr>
        <p:spPr>
          <a:xfrm>
            <a:off x="4399788" y="1476375"/>
            <a:ext cx="1247774" cy="1028700"/>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800" dirty="0" smtClean="0">
                <a:solidFill>
                  <a:schemeClr val="tx1"/>
                </a:solidFill>
              </a:rPr>
              <a:t>Acceso de coordinadores estatales  a información de los evaluados en graficas generales. </a:t>
            </a:r>
            <a:endParaRPr lang="es-MX" sz="800" dirty="0">
              <a:solidFill>
                <a:schemeClr val="tx1"/>
              </a:solidFill>
            </a:endParaRPr>
          </a:p>
        </p:txBody>
      </p:sp>
      <p:sp>
        <p:nvSpPr>
          <p:cNvPr id="18" name="17 Elipse"/>
          <p:cNvSpPr/>
          <p:nvPr/>
        </p:nvSpPr>
        <p:spPr>
          <a:xfrm>
            <a:off x="6905627" y="1485900"/>
            <a:ext cx="1247774" cy="1028700"/>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800" dirty="0" smtClean="0">
                <a:solidFill>
                  <a:schemeClr val="tx1"/>
                </a:solidFill>
              </a:rPr>
              <a:t>Acceso de coordinadores CONADE a información  Estatal en graficas generales. </a:t>
            </a:r>
            <a:endParaRPr lang="es-MX" sz="800" dirty="0">
              <a:solidFill>
                <a:schemeClr val="tx1"/>
              </a:solidFill>
            </a:endParaRPr>
          </a:p>
        </p:txBody>
      </p:sp>
      <p:sp>
        <p:nvSpPr>
          <p:cNvPr id="19" name="18 Elipse"/>
          <p:cNvSpPr/>
          <p:nvPr/>
        </p:nvSpPr>
        <p:spPr>
          <a:xfrm>
            <a:off x="1777747" y="5057775"/>
            <a:ext cx="1247774" cy="1028700"/>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800" dirty="0" smtClean="0">
                <a:solidFill>
                  <a:schemeClr val="tx1"/>
                </a:solidFill>
              </a:rPr>
              <a:t>Resultados de la Evaluación.</a:t>
            </a:r>
            <a:endParaRPr lang="es-MX" sz="800" dirty="0">
              <a:solidFill>
                <a:schemeClr val="tx1"/>
              </a:solidFill>
            </a:endParaRPr>
          </a:p>
        </p:txBody>
      </p:sp>
      <p:sp>
        <p:nvSpPr>
          <p:cNvPr id="20" name="19 Elipse"/>
          <p:cNvSpPr/>
          <p:nvPr/>
        </p:nvSpPr>
        <p:spPr>
          <a:xfrm>
            <a:off x="4399788" y="5057775"/>
            <a:ext cx="1247774" cy="1028700"/>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800" dirty="0" smtClean="0">
                <a:solidFill>
                  <a:schemeClr val="tx1"/>
                </a:solidFill>
              </a:rPr>
              <a:t>Orientación Nutricional Recomendada.</a:t>
            </a:r>
            <a:endParaRPr lang="es-MX" sz="800" dirty="0">
              <a:solidFill>
                <a:schemeClr val="tx1"/>
              </a:solidFill>
            </a:endParaRPr>
          </a:p>
        </p:txBody>
      </p:sp>
      <p:sp>
        <p:nvSpPr>
          <p:cNvPr id="21" name="20 Elipse"/>
          <p:cNvSpPr/>
          <p:nvPr/>
        </p:nvSpPr>
        <p:spPr>
          <a:xfrm>
            <a:off x="6915152" y="5067300"/>
            <a:ext cx="1247774" cy="1028700"/>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800" dirty="0" smtClean="0">
                <a:solidFill>
                  <a:schemeClr val="tx1"/>
                </a:solidFill>
              </a:rPr>
              <a:t>Ejercicios físicos recomendados </a:t>
            </a:r>
            <a:endParaRPr lang="es-MX" sz="800" dirty="0">
              <a:solidFill>
                <a:schemeClr val="tx1"/>
              </a:solidFill>
            </a:endParaRPr>
          </a:p>
        </p:txBody>
      </p:sp>
      <p:cxnSp>
        <p:nvCxnSpPr>
          <p:cNvPr id="23" name="22 Conector recto de flecha"/>
          <p:cNvCxnSpPr>
            <a:stCxn id="10" idx="6"/>
          </p:cNvCxnSpPr>
          <p:nvPr/>
        </p:nvCxnSpPr>
        <p:spPr>
          <a:xfrm>
            <a:off x="3006471" y="1981200"/>
            <a:ext cx="1251204"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24 Conector recto de flecha"/>
          <p:cNvCxnSpPr/>
          <p:nvPr/>
        </p:nvCxnSpPr>
        <p:spPr>
          <a:xfrm>
            <a:off x="5647562" y="1981200"/>
            <a:ext cx="1105663"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7" name="26 Conector recto de flecha"/>
          <p:cNvCxnSpPr>
            <a:stCxn id="19" idx="6"/>
          </p:cNvCxnSpPr>
          <p:nvPr/>
        </p:nvCxnSpPr>
        <p:spPr>
          <a:xfrm>
            <a:off x="3025521" y="5572125"/>
            <a:ext cx="1232154" cy="952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28 Conector recto de flecha"/>
          <p:cNvCxnSpPr>
            <a:stCxn id="20" idx="6"/>
          </p:cNvCxnSpPr>
          <p:nvPr/>
        </p:nvCxnSpPr>
        <p:spPr>
          <a:xfrm>
            <a:off x="5647562" y="5572125"/>
            <a:ext cx="1105663" cy="952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sz="2800" dirty="0" smtClean="0"/>
              <a:t>Operación</a:t>
            </a:r>
            <a:endParaRPr lang="es-MX" sz="2800" dirty="0"/>
          </a:p>
        </p:txBody>
      </p:sp>
      <p:graphicFrame>
        <p:nvGraphicFramePr>
          <p:cNvPr id="12" name="11 Diagrama"/>
          <p:cNvGraphicFramePr/>
          <p:nvPr>
            <p:extLst>
              <p:ext uri="{D42A27DB-BD31-4B8C-83A1-F6EECF244321}">
                <p14:modId xmlns:p14="http://schemas.microsoft.com/office/powerpoint/2010/main" val="2868068709"/>
              </p:ext>
            </p:extLst>
          </p:nvPr>
        </p:nvGraphicFramePr>
        <p:xfrm>
          <a:off x="178130" y="1128157"/>
          <a:ext cx="8823366" cy="5189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19045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764230" y="123496"/>
            <a:ext cx="5500996" cy="660276"/>
          </a:xfrm>
        </p:spPr>
        <p:txBody>
          <a:bodyPr/>
          <a:lstStyle/>
          <a:p>
            <a:r>
              <a:rPr lang="es-MX" sz="2600" dirty="0" smtClean="0">
                <a:latin typeface="Arial" pitchFamily="34" charset="0"/>
                <a:cs typeface="Arial" pitchFamily="34" charset="0"/>
              </a:rPr>
              <a:t>Meta</a:t>
            </a:r>
            <a:r>
              <a:rPr lang="es-MX" sz="2600" dirty="0">
                <a:latin typeface="Arial" pitchFamily="34" charset="0"/>
                <a:cs typeface="Arial" pitchFamily="34" charset="0"/>
              </a:rPr>
              <a:t/>
            </a:r>
            <a:br>
              <a:rPr lang="es-MX" sz="2600" dirty="0">
                <a:latin typeface="Arial" pitchFamily="34" charset="0"/>
                <a:cs typeface="Arial" pitchFamily="34" charset="0"/>
              </a:rPr>
            </a:br>
            <a:endParaRPr lang="es-MX" sz="2600" dirty="0">
              <a:latin typeface="Arial" pitchFamily="34" charset="0"/>
              <a:cs typeface="Arial" pitchFamily="34" charset="0"/>
            </a:endParaRPr>
          </a:p>
        </p:txBody>
      </p:sp>
      <p:sp>
        <p:nvSpPr>
          <p:cNvPr id="3" name="2 Subtítulo"/>
          <p:cNvSpPr>
            <a:spLocks noGrp="1"/>
          </p:cNvSpPr>
          <p:nvPr>
            <p:ph type="subTitle" idx="1"/>
          </p:nvPr>
        </p:nvSpPr>
        <p:spPr>
          <a:xfrm>
            <a:off x="498764" y="1082510"/>
            <a:ext cx="7766462" cy="5049254"/>
          </a:xfrm>
        </p:spPr>
        <p:txBody>
          <a:bodyPr>
            <a:noAutofit/>
          </a:bodyPr>
          <a:lstStyle/>
          <a:p>
            <a:pPr algn="just"/>
            <a:r>
              <a:rPr lang="es-MX" sz="1400" b="1" u="sng" dirty="0" smtClean="0">
                <a:solidFill>
                  <a:schemeClr val="bg1">
                    <a:lumMod val="50000"/>
                  </a:schemeClr>
                </a:solidFill>
                <a:latin typeface="Arial" pitchFamily="34" charset="0"/>
                <a:cs typeface="Arial" pitchFamily="34" charset="0"/>
              </a:rPr>
              <a:t>Meta:</a:t>
            </a:r>
          </a:p>
          <a:p>
            <a:pPr marL="285750" indent="-285750" algn="just"/>
            <a:r>
              <a:rPr lang="es-MX" sz="1400" dirty="0" smtClean="0">
                <a:solidFill>
                  <a:schemeClr val="bg1">
                    <a:lumMod val="50000"/>
                  </a:schemeClr>
                </a:solidFill>
                <a:latin typeface="Arial" pitchFamily="34" charset="0"/>
                <a:cs typeface="Arial" pitchFamily="34" charset="0"/>
              </a:rPr>
              <a:t>.</a:t>
            </a:r>
          </a:p>
          <a:p>
            <a:pPr marL="285750" indent="-285750" algn="just">
              <a:buFont typeface="Arial" pitchFamily="34" charset="0"/>
              <a:buChar char="•"/>
            </a:pPr>
            <a:r>
              <a:rPr lang="es-MX" sz="1400" dirty="0" smtClean="0">
                <a:solidFill>
                  <a:schemeClr val="bg1">
                    <a:lumMod val="50000"/>
                  </a:schemeClr>
                </a:solidFill>
                <a:latin typeface="Arial" pitchFamily="34" charset="0"/>
                <a:cs typeface="Arial" pitchFamily="34" charset="0"/>
              </a:rPr>
              <a:t>4,800 centros municipales de medición: </a:t>
            </a:r>
            <a:r>
              <a:rPr lang="es-MX" sz="1400" b="1" dirty="0" smtClean="0">
                <a:solidFill>
                  <a:schemeClr val="bg1">
                    <a:lumMod val="50000"/>
                  </a:schemeClr>
                </a:solidFill>
                <a:latin typeface="Arial" pitchFamily="34" charset="0"/>
                <a:cs typeface="Arial" pitchFamily="34" charset="0"/>
              </a:rPr>
              <a:t>Institutos Estatales </a:t>
            </a:r>
            <a:r>
              <a:rPr lang="es-MX" sz="1400" dirty="0" smtClean="0">
                <a:solidFill>
                  <a:schemeClr val="bg1">
                    <a:lumMod val="50000"/>
                  </a:schemeClr>
                </a:solidFill>
                <a:latin typeface="Arial" pitchFamily="34" charset="0"/>
                <a:cs typeface="Arial" pitchFamily="34" charset="0"/>
              </a:rPr>
              <a:t>del Deporte, IPN, UNAM, ISSSTE y el IMSS, (población general), atraves de la evaluación de las capacidades funcionales y 2´400,000 de población evaluada.</a:t>
            </a:r>
          </a:p>
          <a:p>
            <a:pPr algn="just"/>
            <a:endParaRPr lang="es-MX" sz="1400" b="1" u="sng" dirty="0" smtClean="0">
              <a:solidFill>
                <a:schemeClr val="bg1">
                  <a:lumMod val="50000"/>
                </a:schemeClr>
              </a:solidFill>
              <a:latin typeface="Arial" pitchFamily="34" charset="0"/>
              <a:cs typeface="Arial" pitchFamily="34" charset="0"/>
            </a:endParaRPr>
          </a:p>
          <a:p>
            <a:pPr algn="l"/>
            <a:r>
              <a:rPr lang="es-MX" sz="1400" b="1" u="sng" dirty="0">
                <a:solidFill>
                  <a:schemeClr val="bg1">
                    <a:lumMod val="50000"/>
                  </a:schemeClr>
                </a:solidFill>
                <a:latin typeface="Arial" pitchFamily="34" charset="0"/>
                <a:cs typeface="Arial" pitchFamily="34" charset="0"/>
              </a:rPr>
              <a:t>Beneficiarios</a:t>
            </a:r>
            <a:r>
              <a:rPr lang="es-MX" sz="1400" b="1" u="sng" dirty="0" smtClean="0">
                <a:solidFill>
                  <a:schemeClr val="bg1">
                    <a:lumMod val="50000"/>
                  </a:schemeClr>
                </a:solidFill>
                <a:latin typeface="Arial" pitchFamily="34" charset="0"/>
                <a:cs typeface="Arial" pitchFamily="34" charset="0"/>
              </a:rPr>
              <a:t>:</a:t>
            </a:r>
          </a:p>
          <a:p>
            <a:pPr algn="l"/>
            <a:endParaRPr lang="es-MX" sz="1400" b="1" u="sng" dirty="0">
              <a:solidFill>
                <a:schemeClr val="bg1">
                  <a:lumMod val="50000"/>
                </a:schemeClr>
              </a:solidFill>
              <a:latin typeface="Arial" pitchFamily="34" charset="0"/>
              <a:cs typeface="Arial" pitchFamily="34" charset="0"/>
            </a:endParaRPr>
          </a:p>
          <a:p>
            <a:pPr marL="285750" indent="-285750" algn="just">
              <a:buFont typeface="Arial" pitchFamily="34" charset="0"/>
              <a:buChar char="•"/>
            </a:pPr>
            <a:r>
              <a:rPr lang="es-MX" sz="1400" dirty="0" smtClean="0">
                <a:solidFill>
                  <a:schemeClr val="bg1">
                    <a:lumMod val="50000"/>
                  </a:schemeClr>
                </a:solidFill>
                <a:latin typeface="Arial" pitchFamily="34" charset="0"/>
                <a:cs typeface="Arial" pitchFamily="34" charset="0"/>
              </a:rPr>
              <a:t>Municipal: 31 </a:t>
            </a:r>
            <a:r>
              <a:rPr lang="es-MX" sz="1400" dirty="0">
                <a:solidFill>
                  <a:schemeClr val="bg1">
                    <a:lumMod val="50000"/>
                  </a:schemeClr>
                </a:solidFill>
                <a:latin typeface="Arial" pitchFamily="34" charset="0"/>
                <a:cs typeface="Arial" pitchFamily="34" charset="0"/>
              </a:rPr>
              <a:t>Entidades Federativas, Distrito Federal, INPN, UNAM, </a:t>
            </a:r>
            <a:r>
              <a:rPr lang="es-MX" sz="1400" dirty="0" smtClean="0">
                <a:solidFill>
                  <a:schemeClr val="bg1">
                    <a:lumMod val="50000"/>
                  </a:schemeClr>
                </a:solidFill>
                <a:latin typeface="Arial" pitchFamily="34" charset="0"/>
                <a:cs typeface="Arial" pitchFamily="34" charset="0"/>
              </a:rPr>
              <a:t>IMSS e ISSSTE.</a:t>
            </a:r>
          </a:p>
          <a:p>
            <a:pPr marL="285750" indent="-285750" algn="just">
              <a:lnSpc>
                <a:spcPct val="150000"/>
              </a:lnSpc>
              <a:buFont typeface="Arial" pitchFamily="34" charset="0"/>
              <a:buChar char="•"/>
            </a:pPr>
            <a:endParaRPr lang="es-MX" sz="1400" dirty="0">
              <a:solidFill>
                <a:schemeClr val="bg1">
                  <a:lumMod val="50000"/>
                </a:schemeClr>
              </a:solidFill>
              <a:latin typeface="Arial" pitchFamily="34" charset="0"/>
              <a:cs typeface="Arial" pitchFamily="34" charset="0"/>
            </a:endParaRPr>
          </a:p>
          <a:p>
            <a:pPr algn="just">
              <a:lnSpc>
                <a:spcPct val="150000"/>
              </a:lnSpc>
            </a:pPr>
            <a:r>
              <a:rPr lang="es-MX" sz="1400" b="1" u="sng" dirty="0" smtClean="0">
                <a:solidFill>
                  <a:schemeClr val="bg1">
                    <a:lumMod val="50000"/>
                  </a:schemeClr>
                </a:solidFill>
                <a:latin typeface="Arial" pitchFamily="34" charset="0"/>
                <a:cs typeface="Arial" pitchFamily="34" charset="0"/>
              </a:rPr>
              <a:t>Periodicidad:</a:t>
            </a:r>
          </a:p>
          <a:p>
            <a:pPr algn="just"/>
            <a:endParaRPr lang="es-MX" sz="1400" dirty="0" smtClean="0">
              <a:solidFill>
                <a:schemeClr val="bg1">
                  <a:lumMod val="50000"/>
                </a:schemeClr>
              </a:solidFill>
              <a:latin typeface="Arial" pitchFamily="34" charset="0"/>
              <a:cs typeface="Arial" pitchFamily="34" charset="0"/>
            </a:endParaRPr>
          </a:p>
          <a:p>
            <a:pPr marL="285750" indent="-285750" algn="just">
              <a:buFont typeface="Arial" pitchFamily="34" charset="0"/>
              <a:buChar char="•"/>
            </a:pPr>
            <a:r>
              <a:rPr lang="es-MX" sz="1400" dirty="0" smtClean="0">
                <a:solidFill>
                  <a:schemeClr val="bg1">
                    <a:lumMod val="50000"/>
                  </a:schemeClr>
                </a:solidFill>
                <a:latin typeface="Arial" pitchFamily="34" charset="0"/>
                <a:cs typeface="Arial" pitchFamily="34" charset="0"/>
              </a:rPr>
              <a:t>Inicio </a:t>
            </a:r>
            <a:r>
              <a:rPr lang="es-MX" sz="1400" dirty="0">
                <a:solidFill>
                  <a:schemeClr val="bg1">
                    <a:lumMod val="50000"/>
                  </a:schemeClr>
                </a:solidFill>
                <a:latin typeface="Arial" pitchFamily="34" charset="0"/>
                <a:cs typeface="Arial" pitchFamily="34" charset="0"/>
              </a:rPr>
              <a:t>de operación piloto en el mes de </a:t>
            </a:r>
            <a:r>
              <a:rPr lang="es-MX" sz="1400" dirty="0" smtClean="0">
                <a:solidFill>
                  <a:schemeClr val="bg1">
                    <a:lumMod val="50000"/>
                  </a:schemeClr>
                </a:solidFill>
                <a:latin typeface="Arial" pitchFamily="34" charset="0"/>
                <a:cs typeface="Arial" pitchFamily="34" charset="0"/>
              </a:rPr>
              <a:t>septiembre y los resultados en el </a:t>
            </a:r>
            <a:r>
              <a:rPr lang="es-MX" sz="1400" dirty="0">
                <a:solidFill>
                  <a:schemeClr val="bg1">
                    <a:lumMod val="50000"/>
                  </a:schemeClr>
                </a:solidFill>
                <a:latin typeface="Arial" pitchFamily="34" charset="0"/>
                <a:cs typeface="Arial" pitchFamily="34" charset="0"/>
              </a:rPr>
              <a:t>marco de referencia nacional, </a:t>
            </a:r>
            <a:r>
              <a:rPr lang="es-MX" sz="1400" dirty="0" smtClean="0">
                <a:solidFill>
                  <a:schemeClr val="bg1">
                    <a:lumMod val="50000"/>
                  </a:schemeClr>
                </a:solidFill>
                <a:latin typeface="Arial" pitchFamily="34" charset="0"/>
                <a:cs typeface="Arial" pitchFamily="34" charset="0"/>
              </a:rPr>
              <a:t>que darán </a:t>
            </a:r>
            <a:r>
              <a:rPr lang="es-MX" sz="1400" dirty="0">
                <a:solidFill>
                  <a:schemeClr val="bg1">
                    <a:lumMod val="50000"/>
                  </a:schemeClr>
                </a:solidFill>
                <a:latin typeface="Arial" pitchFamily="34" charset="0"/>
                <a:cs typeface="Arial" pitchFamily="34" charset="0"/>
              </a:rPr>
              <a:t>sustento al Programa Nacional de Activación Física “PONTE AL 100</a:t>
            </a:r>
            <a:r>
              <a:rPr lang="es-MX" sz="1400" dirty="0" smtClean="0">
                <a:solidFill>
                  <a:schemeClr val="bg1">
                    <a:lumMod val="50000"/>
                  </a:schemeClr>
                </a:solidFill>
                <a:latin typeface="Arial" pitchFamily="34" charset="0"/>
                <a:cs typeface="Arial" pitchFamily="34" charset="0"/>
              </a:rPr>
              <a:t>%” en el mes de diciembre de 2013. .</a:t>
            </a:r>
            <a:endParaRPr lang="es-MX" sz="1400" dirty="0">
              <a:solidFill>
                <a:schemeClr val="bg1">
                  <a:lumMod val="50000"/>
                </a:schemeClr>
              </a:solidFill>
              <a:latin typeface="Arial" pitchFamily="34" charset="0"/>
              <a:cs typeface="Arial" pitchFamily="34" charset="0"/>
            </a:endParaRPr>
          </a:p>
          <a:p>
            <a:pPr algn="just">
              <a:lnSpc>
                <a:spcPct val="150000"/>
              </a:lnSpc>
            </a:pPr>
            <a:endParaRPr lang="es-MX" sz="1400" dirty="0" smtClean="0">
              <a:solidFill>
                <a:schemeClr val="tx1"/>
              </a:solidFill>
              <a:latin typeface="Arial" pitchFamily="34" charset="0"/>
              <a:cs typeface="Arial" pitchFamily="34" charset="0"/>
            </a:endParaRPr>
          </a:p>
          <a:p>
            <a:pPr algn="just">
              <a:lnSpc>
                <a:spcPct val="150000"/>
              </a:lnSpc>
            </a:pPr>
            <a:endParaRPr lang="es-MX" sz="1400" dirty="0">
              <a:solidFill>
                <a:schemeClr val="tx1"/>
              </a:solidFill>
              <a:latin typeface="Arial" pitchFamily="34" charset="0"/>
              <a:cs typeface="Arial" pitchFamily="34" charset="0"/>
            </a:endParaRPr>
          </a:p>
          <a:p>
            <a:pPr algn="just">
              <a:lnSpc>
                <a:spcPct val="150000"/>
              </a:lnSpc>
            </a:pPr>
            <a:endParaRPr lang="es-MX" sz="14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5239679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70068" y="114300"/>
            <a:ext cx="5464257" cy="722412"/>
          </a:xfrm>
        </p:spPr>
        <p:txBody>
          <a:bodyPr/>
          <a:lstStyle/>
          <a:p>
            <a:r>
              <a:rPr lang="es-MX" sz="2600" dirty="0" smtClean="0">
                <a:latin typeface="Arial" pitchFamily="34" charset="0"/>
                <a:cs typeface="Arial" pitchFamily="34" charset="0"/>
              </a:rPr>
              <a:t>Centros de Medición  por Entidad</a:t>
            </a:r>
            <a:endParaRPr lang="es-MX" sz="2600" dirty="0">
              <a:latin typeface="Arial" pitchFamily="34" charset="0"/>
              <a:cs typeface="Arial"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753919715"/>
              </p:ext>
            </p:extLst>
          </p:nvPr>
        </p:nvGraphicFramePr>
        <p:xfrm>
          <a:off x="1306657" y="1353445"/>
          <a:ext cx="6484793" cy="4524836"/>
        </p:xfrm>
        <a:graphic>
          <a:graphicData uri="http://schemas.openxmlformats.org/drawingml/2006/table">
            <a:tbl>
              <a:tblPr>
                <a:tableStyleId>{5C22544A-7EE6-4342-B048-85BDC9FD1C3A}</a:tableStyleId>
              </a:tblPr>
              <a:tblGrid>
                <a:gridCol w="941803"/>
                <a:gridCol w="3879663"/>
                <a:gridCol w="1663327"/>
              </a:tblGrid>
              <a:tr h="412592">
                <a:tc gridSpan="3">
                  <a:txBody>
                    <a:bodyPr/>
                    <a:lstStyle/>
                    <a:p>
                      <a:pPr algn="ctr" fontAlgn="ctr"/>
                      <a:r>
                        <a:rPr lang="es-MX" sz="1600" b="1" u="none" strike="noStrike" dirty="0">
                          <a:effectLst/>
                        </a:rPr>
                        <a:t>EVALUACIÓN DE CAPACIDAD FUNCIONAL EN </a:t>
                      </a:r>
                      <a:r>
                        <a:rPr lang="es-MX" sz="1600" b="1" u="none" strike="noStrike" dirty="0" smtClean="0">
                          <a:effectLst/>
                        </a:rPr>
                        <a:t>CENTROS MUNICIPALES </a:t>
                      </a:r>
                      <a:endParaRPr lang="es-MX" sz="1600" b="1" i="0" u="none" strike="noStrike" dirty="0">
                        <a:solidFill>
                          <a:srgbClr val="000000"/>
                        </a:solidFill>
                        <a:effectLst/>
                        <a:latin typeface="Calibri"/>
                      </a:endParaRPr>
                    </a:p>
                  </a:txBody>
                  <a:tcPr marL="4583" marR="4583" marT="4583" marB="0" anchor="ctr">
                    <a:solidFill>
                      <a:schemeClr val="bg1">
                        <a:lumMod val="75000"/>
                      </a:schemeClr>
                    </a:solidFill>
                  </a:tcPr>
                </a:tc>
                <a:tc hMerge="1">
                  <a:txBody>
                    <a:bodyPr/>
                    <a:lstStyle/>
                    <a:p>
                      <a:endParaRPr lang="es-MX"/>
                    </a:p>
                  </a:txBody>
                  <a:tcPr/>
                </a:tc>
                <a:tc hMerge="1">
                  <a:txBody>
                    <a:bodyPr/>
                    <a:lstStyle/>
                    <a:p>
                      <a:endParaRPr lang="es-MX"/>
                    </a:p>
                  </a:txBody>
                  <a:tcPr/>
                </a:tc>
              </a:tr>
              <a:tr h="385738">
                <a:tc>
                  <a:txBody>
                    <a:bodyPr/>
                    <a:lstStyle/>
                    <a:p>
                      <a:pPr algn="ctr" fontAlgn="ctr"/>
                      <a:r>
                        <a:rPr lang="es-MX" sz="1200" b="1" u="none" strike="noStrike" dirty="0">
                          <a:effectLst/>
                          <a:latin typeface="Arial" pitchFamily="34" charset="0"/>
                          <a:cs typeface="Arial" pitchFamily="34" charset="0"/>
                        </a:rPr>
                        <a:t>NUM</a:t>
                      </a:r>
                      <a:endParaRPr lang="es-MX" sz="1200" b="1" i="0" u="none" strike="noStrike" dirty="0">
                        <a:solidFill>
                          <a:srgbClr val="000000"/>
                        </a:solidFill>
                        <a:effectLst/>
                        <a:latin typeface="Arial" pitchFamily="34" charset="0"/>
                        <a:cs typeface="Arial" pitchFamily="34" charset="0"/>
                      </a:endParaRPr>
                    </a:p>
                  </a:txBody>
                  <a:tcPr marL="4583" marR="4583" marT="4583" marB="0" anchor="ctr">
                    <a:solidFill>
                      <a:schemeClr val="bg1">
                        <a:lumMod val="75000"/>
                      </a:schemeClr>
                    </a:solidFill>
                  </a:tcPr>
                </a:tc>
                <a:tc>
                  <a:txBody>
                    <a:bodyPr/>
                    <a:lstStyle/>
                    <a:p>
                      <a:pPr algn="ctr" fontAlgn="ctr"/>
                      <a:r>
                        <a:rPr lang="es-ES_tradnl" sz="1200" b="1" i="0" u="none" strike="noStrike" dirty="0" smtClean="0">
                          <a:solidFill>
                            <a:srgbClr val="000000"/>
                          </a:solidFill>
                          <a:effectLst/>
                          <a:latin typeface="Arial" pitchFamily="34" charset="0"/>
                          <a:cs typeface="Arial" pitchFamily="34" charset="0"/>
                        </a:rPr>
                        <a:t>ENTIDADES</a:t>
                      </a:r>
                      <a:endParaRPr lang="es-MX" sz="1200" b="1" i="0" u="none" strike="noStrike" dirty="0">
                        <a:solidFill>
                          <a:srgbClr val="000000"/>
                        </a:solidFill>
                        <a:effectLst/>
                        <a:latin typeface="Arial" pitchFamily="34" charset="0"/>
                        <a:cs typeface="Arial" pitchFamily="34" charset="0"/>
                      </a:endParaRPr>
                    </a:p>
                  </a:txBody>
                  <a:tcPr marL="4583" marR="4583" marT="4583" marB="0" anchor="ctr">
                    <a:solidFill>
                      <a:schemeClr val="bg1">
                        <a:lumMod val="75000"/>
                      </a:schemeClr>
                    </a:solidFill>
                  </a:tcPr>
                </a:tc>
                <a:tc>
                  <a:txBody>
                    <a:bodyPr/>
                    <a:lstStyle/>
                    <a:p>
                      <a:pPr algn="ctr" fontAlgn="ctr"/>
                      <a:r>
                        <a:rPr lang="es-MX" sz="1200" b="1" u="none" strike="noStrike" dirty="0" smtClean="0">
                          <a:effectLst/>
                          <a:latin typeface="Arial" pitchFamily="34" charset="0"/>
                          <a:cs typeface="Arial" pitchFamily="34" charset="0"/>
                        </a:rPr>
                        <a:t>CENTROS  MUNICIPALES</a:t>
                      </a:r>
                      <a:endParaRPr lang="es-MX" sz="1200" b="1" i="0" u="none" strike="noStrike" dirty="0">
                        <a:solidFill>
                          <a:srgbClr val="000000"/>
                        </a:solidFill>
                        <a:effectLst/>
                        <a:latin typeface="Arial" pitchFamily="34" charset="0"/>
                        <a:cs typeface="Arial" pitchFamily="34" charset="0"/>
                      </a:endParaRPr>
                    </a:p>
                  </a:txBody>
                  <a:tcPr marL="4583" marR="4583" marT="4583" marB="0" anchor="ctr">
                    <a:solidFill>
                      <a:schemeClr val="bg1">
                        <a:lumMod val="75000"/>
                      </a:schemeClr>
                    </a:solidFill>
                  </a:tcPr>
                </a:tc>
              </a:tr>
              <a:tr h="247554">
                <a:tc>
                  <a:txBody>
                    <a:bodyPr/>
                    <a:lstStyle/>
                    <a:p>
                      <a:pPr algn="ctr" fontAlgn="b"/>
                      <a:r>
                        <a:rPr lang="es-MX" sz="1200" b="0" u="none" strike="noStrike" dirty="0">
                          <a:effectLst/>
                          <a:latin typeface="Arial" pitchFamily="34" charset="0"/>
                          <a:cs typeface="Arial" pitchFamily="34" charset="0"/>
                        </a:rPr>
                        <a:t>1</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l" fontAlgn="b"/>
                      <a:r>
                        <a:rPr lang="es-MX" sz="1200" b="0" u="none" strike="noStrike" dirty="0">
                          <a:effectLst/>
                          <a:latin typeface="Arial" pitchFamily="34" charset="0"/>
                          <a:cs typeface="Arial" pitchFamily="34" charset="0"/>
                        </a:rPr>
                        <a:t>EMEX</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ctr" fontAlgn="ctr"/>
                      <a:r>
                        <a:rPr lang="es-ES_tradnl" sz="1200" b="0" i="0" u="none" strike="noStrike" dirty="0" smtClean="0">
                          <a:solidFill>
                            <a:schemeClr val="dk1"/>
                          </a:solidFill>
                          <a:effectLst/>
                          <a:latin typeface="Arial" pitchFamily="34" charset="0"/>
                          <a:cs typeface="Arial" pitchFamily="34" charset="0"/>
                        </a:rPr>
                        <a:t>560</a:t>
                      </a:r>
                      <a:endParaRPr lang="es-MX" sz="1200" b="0" i="0" u="none" strike="noStrike" dirty="0">
                        <a:solidFill>
                          <a:srgbClr val="000000"/>
                        </a:solidFill>
                        <a:effectLst/>
                        <a:latin typeface="Arial" pitchFamily="34" charset="0"/>
                        <a:cs typeface="Arial" pitchFamily="34" charset="0"/>
                      </a:endParaRPr>
                    </a:p>
                  </a:txBody>
                  <a:tcPr marL="4583" marR="4583" marT="4583" marB="0" anchor="ctr"/>
                </a:tc>
              </a:tr>
              <a:tr h="247554">
                <a:tc>
                  <a:txBody>
                    <a:bodyPr/>
                    <a:lstStyle/>
                    <a:p>
                      <a:pPr algn="ctr" fontAlgn="b"/>
                      <a:r>
                        <a:rPr lang="es-MX" sz="1200" b="0" u="none" strike="noStrike" dirty="0">
                          <a:effectLst/>
                          <a:latin typeface="Arial" pitchFamily="34" charset="0"/>
                          <a:cs typeface="Arial" pitchFamily="34" charset="0"/>
                        </a:rPr>
                        <a:t>2</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l" fontAlgn="b"/>
                      <a:r>
                        <a:rPr lang="es-MX" sz="1200" b="0" u="none" strike="noStrike" dirty="0">
                          <a:effectLst/>
                          <a:latin typeface="Arial" pitchFamily="34" charset="0"/>
                          <a:cs typeface="Arial" pitchFamily="34" charset="0"/>
                        </a:rPr>
                        <a:t>DF</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ctr" fontAlgn="ctr"/>
                      <a:r>
                        <a:rPr lang="es-ES_tradnl" sz="1200" b="0" i="0" u="none" strike="noStrike" dirty="0" smtClean="0">
                          <a:solidFill>
                            <a:schemeClr val="dk1"/>
                          </a:solidFill>
                          <a:effectLst/>
                          <a:latin typeface="Arial" pitchFamily="34" charset="0"/>
                          <a:cs typeface="Arial" pitchFamily="34" charset="0"/>
                        </a:rPr>
                        <a:t>300</a:t>
                      </a:r>
                      <a:endParaRPr lang="es-MX" sz="1200" b="0" i="0" u="none" strike="noStrike" dirty="0">
                        <a:solidFill>
                          <a:srgbClr val="000000"/>
                        </a:solidFill>
                        <a:effectLst/>
                        <a:latin typeface="Arial" pitchFamily="34" charset="0"/>
                        <a:cs typeface="Arial" pitchFamily="34" charset="0"/>
                      </a:endParaRPr>
                    </a:p>
                  </a:txBody>
                  <a:tcPr marL="4583" marR="4583" marT="4583" marB="0" anchor="ctr"/>
                </a:tc>
              </a:tr>
              <a:tr h="247554">
                <a:tc>
                  <a:txBody>
                    <a:bodyPr/>
                    <a:lstStyle/>
                    <a:p>
                      <a:pPr algn="ctr" fontAlgn="b"/>
                      <a:r>
                        <a:rPr lang="es-MX" sz="1200" b="0" u="none" strike="noStrike" dirty="0">
                          <a:effectLst/>
                          <a:latin typeface="Arial" pitchFamily="34" charset="0"/>
                          <a:cs typeface="Arial" pitchFamily="34" charset="0"/>
                        </a:rPr>
                        <a:t>3</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l" fontAlgn="b"/>
                      <a:r>
                        <a:rPr lang="es-MX" sz="1200" b="0" u="none" strike="noStrike" dirty="0" smtClean="0">
                          <a:effectLst/>
                          <a:latin typeface="Arial" pitchFamily="34" charset="0"/>
                          <a:cs typeface="Arial" pitchFamily="34" charset="0"/>
                        </a:rPr>
                        <a:t>VER Y JAL</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ctr" fontAlgn="ctr"/>
                      <a:r>
                        <a:rPr lang="es-ES_tradnl" sz="1200" b="0" i="0" u="none" strike="noStrike" dirty="0" smtClean="0">
                          <a:solidFill>
                            <a:schemeClr val="dk1"/>
                          </a:solidFill>
                          <a:effectLst/>
                          <a:latin typeface="Arial" pitchFamily="34" charset="0"/>
                          <a:cs typeface="Arial" pitchFamily="34" charset="0"/>
                        </a:rPr>
                        <a:t>260</a:t>
                      </a:r>
                      <a:endParaRPr lang="es-MX" sz="1200" b="0" i="0" u="none" strike="noStrike" dirty="0">
                        <a:solidFill>
                          <a:srgbClr val="000000"/>
                        </a:solidFill>
                        <a:effectLst/>
                        <a:latin typeface="Arial" pitchFamily="34" charset="0"/>
                        <a:cs typeface="Arial" pitchFamily="34" charset="0"/>
                      </a:endParaRPr>
                    </a:p>
                  </a:txBody>
                  <a:tcPr marL="4583" marR="4583" marT="4583" marB="0" anchor="ctr"/>
                </a:tc>
              </a:tr>
              <a:tr h="247554">
                <a:tc>
                  <a:txBody>
                    <a:bodyPr/>
                    <a:lstStyle/>
                    <a:p>
                      <a:pPr algn="ctr" fontAlgn="b"/>
                      <a:r>
                        <a:rPr lang="es-MX" sz="1200" b="0" i="0" u="none" strike="noStrike" dirty="0">
                          <a:solidFill>
                            <a:schemeClr val="dk1"/>
                          </a:solidFill>
                          <a:effectLst/>
                          <a:latin typeface="Arial" pitchFamily="34" charset="0"/>
                          <a:cs typeface="Arial" pitchFamily="34" charset="0"/>
                        </a:rPr>
                        <a:t>4</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l" fontAlgn="b"/>
                      <a:r>
                        <a:rPr lang="es-MX" sz="1200" b="0" u="none" strike="noStrike" dirty="0" smtClean="0">
                          <a:effectLst/>
                          <a:latin typeface="Arial" pitchFamily="34" charset="0"/>
                          <a:cs typeface="Arial" pitchFamily="34" charset="0"/>
                        </a:rPr>
                        <a:t>PUE Y GTO</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ctr" fontAlgn="ctr"/>
                      <a:r>
                        <a:rPr lang="es-MX" sz="1200" b="0" u="none" strike="noStrike" dirty="0">
                          <a:effectLst/>
                          <a:latin typeface="Arial" pitchFamily="34" charset="0"/>
                          <a:cs typeface="Arial" pitchFamily="34" charset="0"/>
                        </a:rPr>
                        <a:t>2</a:t>
                      </a:r>
                      <a:r>
                        <a:rPr lang="es-MX" sz="1200" b="0" u="none" strike="noStrike" dirty="0" smtClean="0">
                          <a:effectLst/>
                          <a:latin typeface="Arial" pitchFamily="34" charset="0"/>
                          <a:cs typeface="Arial" pitchFamily="34" charset="0"/>
                        </a:rPr>
                        <a:t>00</a:t>
                      </a:r>
                      <a:endParaRPr lang="es-MX" sz="1200" b="0" i="0" u="none" strike="noStrike" dirty="0">
                        <a:solidFill>
                          <a:srgbClr val="000000"/>
                        </a:solidFill>
                        <a:effectLst/>
                        <a:latin typeface="Arial" pitchFamily="34" charset="0"/>
                        <a:cs typeface="Arial" pitchFamily="34" charset="0"/>
                      </a:endParaRPr>
                    </a:p>
                  </a:txBody>
                  <a:tcPr marL="4583" marR="4583" marT="4583" marB="0" anchor="ctr"/>
                </a:tc>
              </a:tr>
              <a:tr h="247554">
                <a:tc>
                  <a:txBody>
                    <a:bodyPr/>
                    <a:lstStyle/>
                    <a:p>
                      <a:pPr algn="ctr" fontAlgn="b"/>
                      <a:r>
                        <a:rPr lang="es-MX" sz="1200" b="0" i="0" u="none" strike="noStrike" dirty="0" smtClean="0">
                          <a:solidFill>
                            <a:schemeClr val="dk1"/>
                          </a:solidFill>
                          <a:effectLst/>
                          <a:latin typeface="Arial" pitchFamily="34" charset="0"/>
                          <a:cs typeface="Arial" pitchFamily="34" charset="0"/>
                        </a:rPr>
                        <a:t>5</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l" fontAlgn="b"/>
                      <a:r>
                        <a:rPr lang="es-MX" sz="1200" b="0" u="none" strike="noStrike" dirty="0" smtClean="0">
                          <a:effectLst/>
                          <a:latin typeface="Arial" pitchFamily="34" charset="0"/>
                          <a:cs typeface="Arial" pitchFamily="34" charset="0"/>
                        </a:rPr>
                        <a:t>CHIA</a:t>
                      </a:r>
                      <a:r>
                        <a:rPr lang="es-MX" sz="1200" b="0" u="none" strike="noStrike" baseline="0" dirty="0" smtClean="0">
                          <a:effectLst/>
                          <a:latin typeface="Arial" pitchFamily="34" charset="0"/>
                          <a:cs typeface="Arial" pitchFamily="34" charset="0"/>
                        </a:rPr>
                        <a:t> Y NL</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ctr" fontAlgn="ctr"/>
                      <a:r>
                        <a:rPr lang="es-MX" sz="1200" b="0" u="none" strike="noStrike" dirty="0" smtClean="0">
                          <a:effectLst/>
                          <a:latin typeface="Arial" pitchFamily="34" charset="0"/>
                          <a:cs typeface="Arial" pitchFamily="34" charset="0"/>
                        </a:rPr>
                        <a:t>180</a:t>
                      </a:r>
                      <a:endParaRPr lang="es-MX" sz="1200" b="0" i="0" u="none" strike="noStrike" dirty="0">
                        <a:solidFill>
                          <a:srgbClr val="000000"/>
                        </a:solidFill>
                        <a:effectLst/>
                        <a:latin typeface="Arial" pitchFamily="34" charset="0"/>
                        <a:cs typeface="Arial" pitchFamily="34" charset="0"/>
                      </a:endParaRPr>
                    </a:p>
                  </a:txBody>
                  <a:tcPr marL="4583" marR="4583" marT="4583" marB="0" anchor="ctr"/>
                </a:tc>
              </a:tr>
              <a:tr h="247554">
                <a:tc>
                  <a:txBody>
                    <a:bodyPr/>
                    <a:lstStyle/>
                    <a:p>
                      <a:pPr algn="ctr" fontAlgn="b"/>
                      <a:r>
                        <a:rPr lang="es-MX" sz="1200" b="0" i="0" u="none" strike="noStrike" dirty="0">
                          <a:solidFill>
                            <a:schemeClr val="dk1"/>
                          </a:solidFill>
                          <a:effectLst/>
                          <a:latin typeface="Arial" pitchFamily="34" charset="0"/>
                          <a:cs typeface="Arial" pitchFamily="34" charset="0"/>
                        </a:rPr>
                        <a:t>6</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l" fontAlgn="b"/>
                      <a:r>
                        <a:rPr lang="es-MX" sz="1200" b="0" u="none" strike="noStrike" dirty="0">
                          <a:effectLst/>
                          <a:latin typeface="Arial" pitchFamily="34" charset="0"/>
                          <a:cs typeface="Arial" pitchFamily="34" charset="0"/>
                        </a:rPr>
                        <a:t>MICH</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ctr" fontAlgn="ctr"/>
                      <a:r>
                        <a:rPr lang="es-MX" sz="1200" b="0" u="none" strike="noStrike" dirty="0" smtClean="0">
                          <a:effectLst/>
                          <a:latin typeface="Arial" pitchFamily="34" charset="0"/>
                          <a:cs typeface="Arial" pitchFamily="34" charset="0"/>
                        </a:rPr>
                        <a:t>160</a:t>
                      </a:r>
                      <a:endParaRPr lang="es-MX" sz="1200" b="0" i="0" u="none" strike="noStrike" dirty="0">
                        <a:solidFill>
                          <a:srgbClr val="000000"/>
                        </a:solidFill>
                        <a:effectLst/>
                        <a:latin typeface="Arial" pitchFamily="34" charset="0"/>
                        <a:cs typeface="Arial" pitchFamily="34" charset="0"/>
                      </a:endParaRPr>
                    </a:p>
                  </a:txBody>
                  <a:tcPr marL="4583" marR="4583" marT="4583" marB="0" anchor="ctr"/>
                </a:tc>
              </a:tr>
              <a:tr h="247554">
                <a:tc>
                  <a:txBody>
                    <a:bodyPr/>
                    <a:lstStyle/>
                    <a:p>
                      <a:pPr algn="ctr" fontAlgn="b"/>
                      <a:r>
                        <a:rPr lang="es-MX" sz="1200" b="0" i="0" u="none" strike="noStrike" dirty="0" smtClean="0">
                          <a:solidFill>
                            <a:schemeClr val="dk1"/>
                          </a:solidFill>
                          <a:effectLst/>
                          <a:latin typeface="Arial" pitchFamily="34" charset="0"/>
                          <a:cs typeface="Arial" pitchFamily="34" charset="0"/>
                        </a:rPr>
                        <a:t>7</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l" fontAlgn="b"/>
                      <a:r>
                        <a:rPr lang="es-MX" sz="1200" b="0" u="none" strike="noStrike" dirty="0">
                          <a:effectLst/>
                          <a:latin typeface="Arial" pitchFamily="34" charset="0"/>
                          <a:cs typeface="Arial" pitchFamily="34" charset="0"/>
                        </a:rPr>
                        <a:t>OAX</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ctr" fontAlgn="ctr"/>
                      <a:r>
                        <a:rPr lang="es-MX" sz="1200" b="0" u="none" strike="noStrike" dirty="0" smtClean="0">
                          <a:effectLst/>
                          <a:latin typeface="Arial" pitchFamily="34" charset="0"/>
                          <a:cs typeface="Arial" pitchFamily="34" charset="0"/>
                        </a:rPr>
                        <a:t>140</a:t>
                      </a:r>
                      <a:endParaRPr lang="es-MX" sz="1200" b="0" i="0" u="none" strike="noStrike" dirty="0">
                        <a:solidFill>
                          <a:srgbClr val="000000"/>
                        </a:solidFill>
                        <a:effectLst/>
                        <a:latin typeface="Arial" pitchFamily="34" charset="0"/>
                        <a:cs typeface="Arial" pitchFamily="34" charset="0"/>
                      </a:endParaRPr>
                    </a:p>
                  </a:txBody>
                  <a:tcPr marL="4583" marR="4583" marT="4583" marB="0" anchor="ctr"/>
                </a:tc>
              </a:tr>
              <a:tr h="247554">
                <a:tc>
                  <a:txBody>
                    <a:bodyPr/>
                    <a:lstStyle/>
                    <a:p>
                      <a:pPr algn="ctr" fontAlgn="b"/>
                      <a:r>
                        <a:rPr lang="es-MX" sz="1200" b="0" i="0" u="none" strike="noStrike" dirty="0" smtClean="0">
                          <a:solidFill>
                            <a:schemeClr val="dk1"/>
                          </a:solidFill>
                          <a:effectLst/>
                          <a:latin typeface="Arial" pitchFamily="34" charset="0"/>
                          <a:cs typeface="Arial" pitchFamily="34" charset="0"/>
                        </a:rPr>
                        <a:t>8</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l" fontAlgn="b"/>
                      <a:r>
                        <a:rPr lang="es-MX" sz="1200" b="0" u="none" strike="noStrike" dirty="0" smtClean="0">
                          <a:effectLst/>
                          <a:latin typeface="Arial" pitchFamily="34" charset="0"/>
                          <a:cs typeface="Arial" pitchFamily="34" charset="0"/>
                        </a:rPr>
                        <a:t>CHIH, GRO, TAM</a:t>
                      </a:r>
                      <a:r>
                        <a:rPr lang="es-MX" sz="1200" b="0" u="none" strike="noStrike" baseline="0" dirty="0" smtClean="0">
                          <a:effectLst/>
                          <a:latin typeface="Arial" pitchFamily="34" charset="0"/>
                          <a:cs typeface="Arial" pitchFamily="34" charset="0"/>
                        </a:rPr>
                        <a:t> Y BC.</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ctr" fontAlgn="ctr"/>
                      <a:r>
                        <a:rPr lang="es-MX" sz="1200" b="0" u="none" strike="noStrike" dirty="0" smtClean="0">
                          <a:effectLst/>
                          <a:latin typeface="Arial" pitchFamily="34" charset="0"/>
                          <a:cs typeface="Arial" pitchFamily="34" charset="0"/>
                        </a:rPr>
                        <a:t>120 *</a:t>
                      </a:r>
                      <a:endParaRPr lang="es-MX" sz="1200" b="0" i="0" u="none" strike="noStrike" dirty="0">
                        <a:solidFill>
                          <a:srgbClr val="000000"/>
                        </a:solidFill>
                        <a:effectLst/>
                        <a:latin typeface="Arial" pitchFamily="34" charset="0"/>
                        <a:cs typeface="Arial" pitchFamily="34" charset="0"/>
                      </a:endParaRPr>
                    </a:p>
                  </a:txBody>
                  <a:tcPr marL="4583" marR="4583" marT="4583" marB="0" anchor="ctr"/>
                </a:tc>
              </a:tr>
              <a:tr h="247554">
                <a:tc>
                  <a:txBody>
                    <a:bodyPr/>
                    <a:lstStyle/>
                    <a:p>
                      <a:pPr algn="ctr" fontAlgn="b"/>
                      <a:r>
                        <a:rPr lang="es-MX" sz="1200" b="0" i="0" u="none" strike="noStrike" dirty="0" smtClean="0">
                          <a:solidFill>
                            <a:schemeClr val="dk1"/>
                          </a:solidFill>
                          <a:effectLst/>
                          <a:latin typeface="Arial" pitchFamily="34" charset="0"/>
                          <a:cs typeface="Arial" pitchFamily="34" charset="0"/>
                        </a:rPr>
                        <a:t>9</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l" fontAlgn="b"/>
                      <a:r>
                        <a:rPr lang="es-MX" sz="1200" b="0" u="none" strike="noStrike" dirty="0" smtClean="0">
                          <a:effectLst/>
                          <a:latin typeface="Arial" pitchFamily="34" charset="0"/>
                          <a:cs typeface="Arial" pitchFamily="34" charset="0"/>
                        </a:rPr>
                        <a:t>COAH, SIN, SON, HGO Y SLP</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ctr" fontAlgn="ctr"/>
                      <a:r>
                        <a:rPr lang="es-MX" sz="1200" b="0" u="none" strike="noStrike" dirty="0" smtClean="0">
                          <a:effectLst/>
                          <a:latin typeface="Arial" pitchFamily="34" charset="0"/>
                          <a:cs typeface="Arial" pitchFamily="34" charset="0"/>
                        </a:rPr>
                        <a:t>100 *</a:t>
                      </a:r>
                      <a:endParaRPr lang="es-MX" sz="1200" b="0" i="0" u="none" strike="noStrike" dirty="0">
                        <a:solidFill>
                          <a:srgbClr val="000000"/>
                        </a:solidFill>
                        <a:effectLst/>
                        <a:latin typeface="Arial" pitchFamily="34" charset="0"/>
                        <a:cs typeface="Arial" pitchFamily="34" charset="0"/>
                      </a:endParaRPr>
                    </a:p>
                  </a:txBody>
                  <a:tcPr marL="4583" marR="4583" marT="4583" marB="0" anchor="ctr"/>
                </a:tc>
              </a:tr>
              <a:tr h="247554">
                <a:tc>
                  <a:txBody>
                    <a:bodyPr/>
                    <a:lstStyle/>
                    <a:p>
                      <a:pPr algn="ctr" fontAlgn="b"/>
                      <a:r>
                        <a:rPr lang="es-MX" sz="1200" b="0" i="0" u="none" strike="noStrike" dirty="0" smtClean="0">
                          <a:solidFill>
                            <a:schemeClr val="dk1"/>
                          </a:solidFill>
                          <a:effectLst/>
                          <a:latin typeface="Arial" pitchFamily="34" charset="0"/>
                          <a:cs typeface="Arial" pitchFamily="34" charset="0"/>
                        </a:rPr>
                        <a:t>10</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l" fontAlgn="b"/>
                      <a:r>
                        <a:rPr lang="es-MX" sz="1200" b="0" u="none" strike="noStrike" dirty="0" smtClean="0">
                          <a:effectLst/>
                          <a:latin typeface="Arial" pitchFamily="34" charset="0"/>
                          <a:cs typeface="Arial" pitchFamily="34" charset="0"/>
                        </a:rPr>
                        <a:t>TAB, YUC, QRO  Y MOR</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ctr" fontAlgn="ctr"/>
                      <a:r>
                        <a:rPr lang="es-MX" sz="1200" b="0" u="none" strike="noStrike" dirty="0" smtClean="0">
                          <a:effectLst/>
                          <a:latin typeface="Arial" pitchFamily="34" charset="0"/>
                          <a:cs typeface="Arial" pitchFamily="34" charset="0"/>
                        </a:rPr>
                        <a:t>80 *</a:t>
                      </a:r>
                      <a:endParaRPr lang="es-MX" sz="1200" b="0" i="0" u="none" strike="noStrike" dirty="0">
                        <a:solidFill>
                          <a:srgbClr val="000000"/>
                        </a:solidFill>
                        <a:effectLst/>
                        <a:latin typeface="Arial" pitchFamily="34" charset="0"/>
                        <a:cs typeface="Arial" pitchFamily="34" charset="0"/>
                      </a:endParaRPr>
                    </a:p>
                  </a:txBody>
                  <a:tcPr marL="4583" marR="4583" marT="4583" marB="0" anchor="ctr"/>
                </a:tc>
              </a:tr>
              <a:tr h="247554">
                <a:tc>
                  <a:txBody>
                    <a:bodyPr/>
                    <a:lstStyle/>
                    <a:p>
                      <a:pPr algn="ctr" fontAlgn="b"/>
                      <a:r>
                        <a:rPr lang="es-MX" sz="1200" b="0" i="0" u="none" strike="noStrike" dirty="0" smtClean="0">
                          <a:solidFill>
                            <a:schemeClr val="dk1"/>
                          </a:solidFill>
                          <a:effectLst/>
                          <a:latin typeface="Arial" pitchFamily="34" charset="0"/>
                          <a:cs typeface="Arial" pitchFamily="34" charset="0"/>
                        </a:rPr>
                        <a:t>11</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l" fontAlgn="b"/>
                      <a:r>
                        <a:rPr lang="es-MX" sz="1200" b="0" u="none" strike="noStrike" dirty="0" smtClean="0">
                          <a:effectLst/>
                          <a:latin typeface="Arial" pitchFamily="34" charset="0"/>
                          <a:cs typeface="Arial" pitchFamily="34" charset="0"/>
                        </a:rPr>
                        <a:t>DGO, ZAC, QROO,</a:t>
                      </a:r>
                      <a:r>
                        <a:rPr lang="es-MX" sz="1200" b="0" u="none" strike="noStrike" baseline="0" dirty="0" smtClean="0">
                          <a:effectLst/>
                          <a:latin typeface="Arial" pitchFamily="34" charset="0"/>
                          <a:cs typeface="Arial" pitchFamily="34" charset="0"/>
                        </a:rPr>
                        <a:t> AGSY TLAX.</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ctr" fontAlgn="ctr"/>
                      <a:r>
                        <a:rPr lang="es-MX" sz="1200" b="0" u="none" strike="noStrike" dirty="0" smtClean="0">
                          <a:effectLst/>
                          <a:latin typeface="Arial" pitchFamily="34" charset="0"/>
                          <a:cs typeface="Arial" pitchFamily="34" charset="0"/>
                        </a:rPr>
                        <a:t>60 *</a:t>
                      </a:r>
                      <a:endParaRPr lang="es-MX" sz="1200" b="0" i="0" u="none" strike="noStrike" dirty="0">
                        <a:solidFill>
                          <a:srgbClr val="000000"/>
                        </a:solidFill>
                        <a:effectLst/>
                        <a:latin typeface="Arial" pitchFamily="34" charset="0"/>
                        <a:cs typeface="Arial" pitchFamily="34" charset="0"/>
                      </a:endParaRPr>
                    </a:p>
                  </a:txBody>
                  <a:tcPr marL="4583" marR="4583" marT="4583" marB="0" anchor="ctr"/>
                </a:tc>
              </a:tr>
              <a:tr h="324555">
                <a:tc>
                  <a:txBody>
                    <a:bodyPr/>
                    <a:lstStyle/>
                    <a:p>
                      <a:pPr algn="ctr" fontAlgn="b"/>
                      <a:r>
                        <a:rPr lang="es-MX" sz="1200" b="0" i="0" u="none" strike="noStrike" dirty="0" smtClean="0">
                          <a:solidFill>
                            <a:srgbClr val="000000"/>
                          </a:solidFill>
                          <a:effectLst/>
                          <a:latin typeface="Arial" pitchFamily="34" charset="0"/>
                          <a:cs typeface="Arial" pitchFamily="34" charset="0"/>
                        </a:rPr>
                        <a:t>12</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l" fontAlgn="b"/>
                      <a:r>
                        <a:rPr lang="es-MX" sz="1200" b="0" i="0" u="none" strike="noStrike" dirty="0" smtClean="0">
                          <a:solidFill>
                            <a:srgbClr val="000000"/>
                          </a:solidFill>
                          <a:effectLst/>
                          <a:latin typeface="Arial" pitchFamily="34" charset="0"/>
                          <a:cs typeface="Arial" pitchFamily="34" charset="0"/>
                        </a:rPr>
                        <a:t>NAY</a:t>
                      </a:r>
                      <a:r>
                        <a:rPr lang="es-MX" sz="1200" b="0" i="0" u="none" strike="noStrike" baseline="0" dirty="0" smtClean="0">
                          <a:solidFill>
                            <a:srgbClr val="000000"/>
                          </a:solidFill>
                          <a:effectLst/>
                          <a:latin typeface="Arial" pitchFamily="34" charset="0"/>
                          <a:cs typeface="Arial" pitchFamily="34" charset="0"/>
                        </a:rPr>
                        <a:t>, CAM, BCS, BCS, COL, </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ctr" fontAlgn="ctr"/>
                      <a:r>
                        <a:rPr lang="es-MX" sz="1200" b="0" i="0" u="none" strike="noStrike" dirty="0" smtClean="0">
                          <a:solidFill>
                            <a:srgbClr val="000000"/>
                          </a:solidFill>
                          <a:effectLst/>
                          <a:latin typeface="Arial" pitchFamily="34" charset="0"/>
                          <a:cs typeface="Arial" pitchFamily="34" charset="0"/>
                        </a:rPr>
                        <a:t>40 *</a:t>
                      </a:r>
                      <a:endParaRPr lang="es-MX" sz="1200" b="0" i="0" u="none" strike="noStrike" dirty="0">
                        <a:solidFill>
                          <a:srgbClr val="000000"/>
                        </a:solidFill>
                        <a:effectLst/>
                        <a:latin typeface="Arial" pitchFamily="34" charset="0"/>
                        <a:cs typeface="Arial" pitchFamily="34" charset="0"/>
                      </a:endParaRPr>
                    </a:p>
                  </a:txBody>
                  <a:tcPr marL="4583" marR="4583" marT="4583" marB="0" anchor="ctr"/>
                </a:tc>
              </a:tr>
              <a:tr h="247554">
                <a:tc>
                  <a:txBody>
                    <a:bodyPr/>
                    <a:lstStyle/>
                    <a:p>
                      <a:pPr algn="ctr" fontAlgn="b"/>
                      <a:r>
                        <a:rPr lang="es-MX" sz="1200" b="0" i="0" u="none" strike="noStrike" dirty="0" smtClean="0">
                          <a:solidFill>
                            <a:srgbClr val="000000"/>
                          </a:solidFill>
                          <a:effectLst/>
                          <a:latin typeface="Arial" pitchFamily="34" charset="0"/>
                          <a:cs typeface="Arial" pitchFamily="34" charset="0"/>
                        </a:rPr>
                        <a:t>13</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l" fontAlgn="b"/>
                      <a:r>
                        <a:rPr lang="es-MX" sz="1200" b="0" i="0" u="none" strike="noStrike" dirty="0" smtClean="0">
                          <a:solidFill>
                            <a:srgbClr val="000000"/>
                          </a:solidFill>
                          <a:effectLst/>
                          <a:latin typeface="Arial" pitchFamily="34" charset="0"/>
                          <a:cs typeface="Arial" pitchFamily="34" charset="0"/>
                        </a:rPr>
                        <a:t>IPN, UNAM,</a:t>
                      </a:r>
                      <a:r>
                        <a:rPr lang="es-MX" sz="1200" b="0" i="0" u="none" strike="noStrike" baseline="0" dirty="0" smtClean="0">
                          <a:solidFill>
                            <a:srgbClr val="000000"/>
                          </a:solidFill>
                          <a:effectLst/>
                          <a:latin typeface="Arial" pitchFamily="34" charset="0"/>
                          <a:cs typeface="Arial" pitchFamily="34" charset="0"/>
                        </a:rPr>
                        <a:t> ISSSTE E IMSS</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ctr" fontAlgn="ctr"/>
                      <a:r>
                        <a:rPr lang="es-MX" sz="1200" b="0" i="0" u="none" strike="noStrike" dirty="0" smtClean="0">
                          <a:solidFill>
                            <a:srgbClr val="000000"/>
                          </a:solidFill>
                          <a:effectLst/>
                          <a:latin typeface="Arial" pitchFamily="34" charset="0"/>
                          <a:cs typeface="Arial" pitchFamily="34" charset="0"/>
                        </a:rPr>
                        <a:t>150 *</a:t>
                      </a:r>
                      <a:endParaRPr lang="es-MX" sz="1200" b="0" i="0" u="none" strike="noStrike" dirty="0">
                        <a:solidFill>
                          <a:srgbClr val="000000"/>
                        </a:solidFill>
                        <a:effectLst/>
                        <a:latin typeface="Arial" pitchFamily="34" charset="0"/>
                        <a:cs typeface="Arial" pitchFamily="34" charset="0"/>
                      </a:endParaRPr>
                    </a:p>
                  </a:txBody>
                  <a:tcPr marL="4583" marR="4583" marT="4583" marB="0" anchor="ctr"/>
                </a:tc>
              </a:tr>
              <a:tr h="430963">
                <a:tc gridSpan="2">
                  <a:txBody>
                    <a:bodyPr/>
                    <a:lstStyle/>
                    <a:p>
                      <a:pPr algn="ctr" fontAlgn="b"/>
                      <a:endParaRPr lang="es-MX" sz="1400" b="1" i="0" u="none" strike="noStrike" dirty="0" smtClean="0">
                        <a:solidFill>
                          <a:srgbClr val="000000"/>
                        </a:solidFill>
                        <a:effectLst/>
                        <a:latin typeface="Arial" pitchFamily="34" charset="0"/>
                        <a:cs typeface="Arial" pitchFamily="34" charset="0"/>
                      </a:endParaRPr>
                    </a:p>
                    <a:p>
                      <a:pPr algn="ctr" fontAlgn="b"/>
                      <a:r>
                        <a:rPr lang="es-MX" sz="1400" b="1" i="0" u="none" strike="noStrike" dirty="0" smtClean="0">
                          <a:solidFill>
                            <a:srgbClr val="000000"/>
                          </a:solidFill>
                          <a:effectLst/>
                          <a:latin typeface="Arial" pitchFamily="34" charset="0"/>
                          <a:cs typeface="Arial" pitchFamily="34" charset="0"/>
                        </a:rPr>
                        <a:t>TOTAL</a:t>
                      </a:r>
                    </a:p>
                  </a:txBody>
                  <a:tcPr marL="4583" marR="4583" marT="4583" marB="0" anchor="ctr">
                    <a:solidFill>
                      <a:schemeClr val="bg1">
                        <a:lumMod val="75000"/>
                      </a:schemeClr>
                    </a:solidFill>
                  </a:tcPr>
                </a:tc>
                <a:tc hMerge="1">
                  <a:txBody>
                    <a:bodyPr/>
                    <a:lstStyle/>
                    <a:p>
                      <a:pPr algn="l" fontAlgn="b"/>
                      <a:endParaRPr lang="es-MX" sz="900" b="1" i="0" u="none" strike="noStrike" dirty="0">
                        <a:solidFill>
                          <a:srgbClr val="000000"/>
                        </a:solidFill>
                        <a:effectLst/>
                        <a:latin typeface="Arial"/>
                      </a:endParaRPr>
                    </a:p>
                  </a:txBody>
                  <a:tcPr marL="4583" marR="4583" marT="4583" marB="0" anchor="b"/>
                </a:tc>
                <a:tc>
                  <a:txBody>
                    <a:bodyPr/>
                    <a:lstStyle/>
                    <a:p>
                      <a:pPr algn="ctr" fontAlgn="ctr"/>
                      <a:r>
                        <a:rPr lang="es-MX" sz="1400" b="1" i="0" u="none" strike="noStrike" dirty="0" smtClean="0">
                          <a:solidFill>
                            <a:srgbClr val="000000"/>
                          </a:solidFill>
                          <a:effectLst/>
                          <a:latin typeface="Arial" pitchFamily="34" charset="0"/>
                          <a:cs typeface="Arial" pitchFamily="34" charset="0"/>
                        </a:rPr>
                        <a:t>4,800</a:t>
                      </a:r>
                      <a:endParaRPr lang="es-MX" sz="1400" b="1" i="0" u="none" strike="noStrike" dirty="0">
                        <a:solidFill>
                          <a:srgbClr val="000000"/>
                        </a:solidFill>
                        <a:effectLst/>
                        <a:latin typeface="Arial" pitchFamily="34" charset="0"/>
                        <a:cs typeface="Arial" pitchFamily="34" charset="0"/>
                      </a:endParaRPr>
                    </a:p>
                  </a:txBody>
                  <a:tcPr marL="4583" marR="4583" marT="4583" marB="0" anchor="ctr">
                    <a:solidFill>
                      <a:schemeClr val="bg1">
                        <a:lumMod val="75000"/>
                      </a:schemeClr>
                    </a:solidFill>
                  </a:tcPr>
                </a:tc>
              </a:tr>
            </a:tbl>
          </a:graphicData>
        </a:graphic>
      </p:graphicFrame>
      <p:sp>
        <p:nvSpPr>
          <p:cNvPr id="2" name="1 CuadroTexto"/>
          <p:cNvSpPr txBox="1"/>
          <p:nvPr/>
        </p:nvSpPr>
        <p:spPr>
          <a:xfrm>
            <a:off x="561975" y="6000750"/>
            <a:ext cx="3105337" cy="253916"/>
          </a:xfrm>
          <a:prstGeom prst="rect">
            <a:avLst/>
          </a:prstGeom>
          <a:noFill/>
        </p:spPr>
        <p:txBody>
          <a:bodyPr wrap="none" rtlCol="0">
            <a:spAutoFit/>
          </a:bodyPr>
          <a:lstStyle/>
          <a:p>
            <a:r>
              <a:rPr lang="es-MX" sz="1050" dirty="0" smtClean="0">
                <a:latin typeface="Arial" pitchFamily="34" charset="0"/>
                <a:cs typeface="Arial" pitchFamily="34" charset="0"/>
              </a:rPr>
              <a:t>* </a:t>
            </a:r>
            <a:r>
              <a:rPr lang="es-MX" sz="1050" b="1" dirty="0" smtClean="0">
                <a:latin typeface="Arial" pitchFamily="34" charset="0"/>
                <a:cs typeface="Arial" pitchFamily="34" charset="0"/>
              </a:rPr>
              <a:t>Numero de centros de medición por Entidad</a:t>
            </a:r>
            <a:endParaRPr lang="es-MX" sz="1050" b="1" dirty="0">
              <a:latin typeface="Arial" pitchFamily="34" charset="0"/>
              <a:cs typeface="Arial" pitchFamily="34" charset="0"/>
            </a:endParaRPr>
          </a:p>
        </p:txBody>
      </p:sp>
    </p:spTree>
    <p:extLst>
      <p:ext uri="{BB962C8B-B14F-4D97-AF65-F5344CB8AC3E}">
        <p14:creationId xmlns:p14="http://schemas.microsoft.com/office/powerpoint/2010/main" val="19912596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z="2600" dirty="0" smtClean="0">
                <a:latin typeface="Arial" pitchFamily="34" charset="0"/>
                <a:cs typeface="Arial" pitchFamily="34" charset="0"/>
              </a:rPr>
              <a:t>Desarrollo </a:t>
            </a:r>
            <a:endParaRPr lang="es-MX" sz="2600" dirty="0">
              <a:latin typeface="Arial" pitchFamily="34" charset="0"/>
              <a:cs typeface="Arial" pitchFamily="34" charset="0"/>
            </a:endParaRPr>
          </a:p>
        </p:txBody>
      </p:sp>
      <p:sp>
        <p:nvSpPr>
          <p:cNvPr id="3" name="2 Marcador de contenido"/>
          <p:cNvSpPr>
            <a:spLocks noGrp="1"/>
          </p:cNvSpPr>
          <p:nvPr>
            <p:ph idx="1"/>
          </p:nvPr>
        </p:nvSpPr>
        <p:spPr>
          <a:xfrm>
            <a:off x="457200" y="1238250"/>
            <a:ext cx="8229600" cy="4791075"/>
          </a:xfrm>
        </p:spPr>
        <p:txBody>
          <a:bodyPr>
            <a:normAutofit fontScale="62500" lnSpcReduction="20000"/>
          </a:bodyPr>
          <a:lstStyle/>
          <a:p>
            <a:pPr algn="just">
              <a:buFont typeface="+mj-lt"/>
              <a:buAutoNum type="arabicPeriod"/>
            </a:pPr>
            <a:r>
              <a:rPr lang="es-MX" sz="2200" dirty="0" smtClean="0">
                <a:solidFill>
                  <a:schemeClr val="bg1">
                    <a:lumMod val="50000"/>
                  </a:schemeClr>
                </a:solidFill>
                <a:latin typeface="Arial" pitchFamily="34" charset="0"/>
                <a:cs typeface="Arial" pitchFamily="34" charset="0"/>
              </a:rPr>
              <a:t>Se contará con personal operativo en las entidades federativas mismas que tendrán una meta de población y centros a atender:</a:t>
            </a:r>
          </a:p>
          <a:p>
            <a:pPr algn="just">
              <a:buFont typeface="+mj-lt"/>
              <a:buAutoNum type="arabicPeriod"/>
            </a:pPr>
            <a:endParaRPr lang="es-MX" sz="2200" dirty="0" smtClean="0">
              <a:solidFill>
                <a:schemeClr val="bg1">
                  <a:lumMod val="50000"/>
                </a:schemeClr>
              </a:solidFill>
              <a:latin typeface="Arial" pitchFamily="34" charset="0"/>
              <a:cs typeface="Arial" pitchFamily="34" charset="0"/>
            </a:endParaRPr>
          </a:p>
          <a:p>
            <a:pPr marL="628650" lvl="1" indent="-171450" algn="just">
              <a:buFont typeface="Arial" pitchFamily="34" charset="0"/>
              <a:buChar char="•"/>
            </a:pPr>
            <a:r>
              <a:rPr lang="es-MX" sz="2200" dirty="0" smtClean="0">
                <a:solidFill>
                  <a:schemeClr val="bg1">
                    <a:lumMod val="50000"/>
                  </a:schemeClr>
                </a:solidFill>
                <a:latin typeface="Arial" pitchFamily="34" charset="0"/>
                <a:cs typeface="Arial" pitchFamily="34" charset="0"/>
              </a:rPr>
              <a:t>Coordinador Estatal, Coordinador Técnico, Apoyo Medico,  Enlace CONADE y </a:t>
            </a:r>
            <a:r>
              <a:rPr lang="es-MX" sz="2200" dirty="0" err="1" smtClean="0">
                <a:solidFill>
                  <a:schemeClr val="bg1">
                    <a:lumMod val="50000"/>
                  </a:schemeClr>
                </a:solidFill>
                <a:latin typeface="Arial" pitchFamily="34" charset="0"/>
                <a:cs typeface="Arial" pitchFamily="34" charset="0"/>
              </a:rPr>
              <a:t>Capturista</a:t>
            </a:r>
            <a:r>
              <a:rPr lang="es-MX" sz="2200" dirty="0" smtClean="0">
                <a:solidFill>
                  <a:schemeClr val="bg1">
                    <a:lumMod val="50000"/>
                  </a:schemeClr>
                </a:solidFill>
                <a:latin typeface="Arial" pitchFamily="34" charset="0"/>
                <a:cs typeface="Arial" pitchFamily="34" charset="0"/>
              </a:rPr>
              <a:t> de la información.</a:t>
            </a:r>
          </a:p>
          <a:p>
            <a:pPr marL="628650" lvl="1" indent="-171450" algn="just">
              <a:buFont typeface="Arial" pitchFamily="34" charset="0"/>
              <a:buChar char="•"/>
            </a:pPr>
            <a:endParaRPr lang="es-MX" sz="2200" dirty="0" smtClean="0">
              <a:solidFill>
                <a:schemeClr val="bg1">
                  <a:lumMod val="50000"/>
                </a:schemeClr>
              </a:solidFill>
              <a:latin typeface="Arial" pitchFamily="34" charset="0"/>
              <a:cs typeface="Arial" pitchFamily="34" charset="0"/>
            </a:endParaRPr>
          </a:p>
          <a:p>
            <a:pPr algn="just">
              <a:buFont typeface="+mj-lt"/>
              <a:buAutoNum type="arabicPeriod"/>
            </a:pPr>
            <a:r>
              <a:rPr lang="es-MX" sz="2200" dirty="0" smtClean="0">
                <a:solidFill>
                  <a:schemeClr val="bg1">
                    <a:lumMod val="50000"/>
                  </a:schemeClr>
                </a:solidFill>
                <a:latin typeface="Arial" pitchFamily="34" charset="0"/>
                <a:cs typeface="Arial" pitchFamily="34" charset="0"/>
              </a:rPr>
              <a:t>Se proveerá de los recursos para la adquisición del material necesario para llevar a cabo las evaluaciones en los centros de medición de capacidades funcionales municipales, así como el sistema web mediante el cual, se cargara la información que se evalué, mismo que arrojará las recomendaciones que cada persona requiera.</a:t>
            </a:r>
          </a:p>
          <a:p>
            <a:pPr algn="just">
              <a:buFont typeface="+mj-lt"/>
              <a:buAutoNum type="arabicPeriod"/>
            </a:pPr>
            <a:endParaRPr lang="es-MX" sz="2200" dirty="0" smtClean="0">
              <a:solidFill>
                <a:schemeClr val="bg1">
                  <a:lumMod val="50000"/>
                </a:schemeClr>
              </a:solidFill>
              <a:latin typeface="Arial" pitchFamily="34" charset="0"/>
              <a:cs typeface="Arial" pitchFamily="34" charset="0"/>
            </a:endParaRPr>
          </a:p>
          <a:p>
            <a:pPr marL="800100" lvl="1" indent="-342900" algn="just">
              <a:buFont typeface="Arial" pitchFamily="34" charset="0"/>
              <a:buChar char="•"/>
            </a:pPr>
            <a:r>
              <a:rPr lang="es-MX" sz="2200" dirty="0" smtClean="0">
                <a:solidFill>
                  <a:schemeClr val="bg1">
                    <a:lumMod val="50000"/>
                  </a:schemeClr>
                </a:solidFill>
                <a:latin typeface="Arial" pitchFamily="34" charset="0"/>
                <a:cs typeface="Arial" pitchFamily="34" charset="0"/>
              </a:rPr>
              <a:t>Equipo de evaluación, promoción, difusión, premiación y apoyo a concurso estatal..</a:t>
            </a:r>
          </a:p>
          <a:p>
            <a:pPr marL="800100" lvl="1" indent="-342900" algn="just">
              <a:buFont typeface="Arial" pitchFamily="34" charset="0"/>
              <a:buChar char="•"/>
            </a:pPr>
            <a:endParaRPr lang="es-MX" sz="2200" dirty="0" smtClean="0">
              <a:solidFill>
                <a:schemeClr val="bg1">
                  <a:lumMod val="50000"/>
                </a:schemeClr>
              </a:solidFill>
              <a:latin typeface="Arial" pitchFamily="34" charset="0"/>
              <a:cs typeface="Arial" pitchFamily="34" charset="0"/>
            </a:endParaRPr>
          </a:p>
          <a:p>
            <a:pPr algn="just">
              <a:buFont typeface="+mj-lt"/>
              <a:buAutoNum type="arabicPeriod"/>
            </a:pPr>
            <a:r>
              <a:rPr lang="es-MX" sz="2200" dirty="0" smtClean="0">
                <a:solidFill>
                  <a:schemeClr val="bg1">
                    <a:lumMod val="50000"/>
                  </a:schemeClr>
                </a:solidFill>
                <a:latin typeface="Arial" pitchFamily="34" charset="0"/>
                <a:cs typeface="Arial" pitchFamily="34" charset="0"/>
              </a:rPr>
              <a:t>Se llevará a cabo la capacitación nacional del sistema de Evaluación de la Capacidad Funcional, para el personal que habrá de implementarlo  en las Entidades.</a:t>
            </a:r>
          </a:p>
          <a:p>
            <a:pPr algn="just">
              <a:buFont typeface="+mj-lt"/>
              <a:buAutoNum type="arabicPeriod"/>
            </a:pPr>
            <a:endParaRPr lang="es-MX" sz="2200" dirty="0">
              <a:solidFill>
                <a:schemeClr val="bg1">
                  <a:lumMod val="50000"/>
                </a:schemeClr>
              </a:solidFill>
              <a:latin typeface="Arial" pitchFamily="34" charset="0"/>
              <a:cs typeface="Arial" pitchFamily="34" charset="0"/>
            </a:endParaRPr>
          </a:p>
          <a:p>
            <a:pPr algn="just">
              <a:buFont typeface="+mj-lt"/>
              <a:buAutoNum type="arabicPeriod"/>
            </a:pPr>
            <a:r>
              <a:rPr lang="es-MX" sz="2200" dirty="0" smtClean="0">
                <a:solidFill>
                  <a:schemeClr val="bg1">
                    <a:lumMod val="50000"/>
                  </a:schemeClr>
                </a:solidFill>
                <a:latin typeface="Arial" pitchFamily="34" charset="0"/>
                <a:cs typeface="Arial" pitchFamily="34" charset="0"/>
              </a:rPr>
              <a:t>Este sistema pretende impactar a la población en general, para que puedan asimismo realizar, las mediciones de sus capacidades anaeróbicas y aérobicas e ingresarlas en un sistema de evaluación “Nube”, para que en tiempo real obtengan los resultados de la evaluación que incluye una recomendación de ejercicios y orientación nutricional de acuerdo a sus requerimientos metabólicos e intensidad de ejerció.</a:t>
            </a:r>
          </a:p>
          <a:p>
            <a:pPr marL="0" indent="0" algn="just">
              <a:buNone/>
            </a:pPr>
            <a:endParaRPr lang="es-MX" sz="2200" dirty="0" smtClean="0">
              <a:solidFill>
                <a:schemeClr val="bg1">
                  <a:lumMod val="50000"/>
                </a:schemeClr>
              </a:solidFill>
              <a:latin typeface="Arial" pitchFamily="34" charset="0"/>
              <a:cs typeface="Arial" pitchFamily="34" charset="0"/>
            </a:endParaRPr>
          </a:p>
          <a:p>
            <a:pPr lvl="1" algn="just">
              <a:buFont typeface="Wingdings" pitchFamily="2" charset="2"/>
              <a:buChar char="q"/>
            </a:pPr>
            <a:endParaRPr lang="es-MX" sz="2200" dirty="0" smtClean="0">
              <a:solidFill>
                <a:schemeClr val="bg1">
                  <a:lumMod val="50000"/>
                </a:schemeClr>
              </a:solidFill>
              <a:latin typeface="Arial" pitchFamily="34" charset="0"/>
              <a:cs typeface="Arial" pitchFamily="34" charset="0"/>
            </a:endParaRPr>
          </a:p>
          <a:p>
            <a:pPr marL="457200" lvl="1" indent="-457200" algn="just">
              <a:buNone/>
            </a:pPr>
            <a:r>
              <a:rPr lang="es-MX" sz="2200" dirty="0" smtClean="0">
                <a:solidFill>
                  <a:schemeClr val="bg1">
                    <a:lumMod val="50000"/>
                  </a:schemeClr>
                </a:solidFill>
                <a:latin typeface="Arial" pitchFamily="34" charset="0"/>
                <a:cs typeface="Arial" pitchFamily="34" charset="0"/>
              </a:rPr>
              <a:t>           </a:t>
            </a:r>
            <a:endParaRPr lang="es-MX" sz="1400" dirty="0" smtClean="0">
              <a:latin typeface="Arial" pitchFamily="34" charset="0"/>
              <a:cs typeface="Arial" pitchFamily="34" charset="0"/>
            </a:endParaRPr>
          </a:p>
          <a:p>
            <a:endParaRPr lang="es-MX" dirty="0"/>
          </a:p>
        </p:txBody>
      </p:sp>
    </p:spTree>
    <p:extLst>
      <p:ext uri="{BB962C8B-B14F-4D97-AF65-F5344CB8AC3E}">
        <p14:creationId xmlns:p14="http://schemas.microsoft.com/office/powerpoint/2010/main" val="37682768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424542" y="3075693"/>
            <a:ext cx="6347442" cy="1569660"/>
          </a:xfrm>
          <a:prstGeom prst="rect">
            <a:avLst/>
          </a:prstGeom>
          <a:noFill/>
        </p:spPr>
        <p:txBody>
          <a:bodyPr wrap="none" rtlCol="0">
            <a:spAutoFit/>
          </a:bodyPr>
          <a:lstStyle/>
          <a:p>
            <a:pPr algn="ctr"/>
            <a:r>
              <a:rPr lang="es-MX" sz="3200" dirty="0" smtClean="0"/>
              <a:t>Subdirector General de Cultura Física</a:t>
            </a:r>
          </a:p>
          <a:p>
            <a:pPr algn="ctr"/>
            <a:r>
              <a:rPr lang="es-MX" sz="3200" dirty="0" smtClean="0"/>
              <a:t>C. José Alberto Chávez Mendoza</a:t>
            </a:r>
          </a:p>
          <a:p>
            <a:pPr algn="ctr"/>
            <a:r>
              <a:rPr lang="es-MX" sz="3200" dirty="0" smtClean="0">
                <a:hlinkClick r:id="rId2"/>
              </a:rPr>
              <a:t>jose.chavez@conade.gob.mx</a:t>
            </a:r>
            <a:r>
              <a:rPr lang="es-MX" sz="3200" dirty="0" smtClean="0"/>
              <a:t>  </a:t>
            </a:r>
          </a:p>
        </p:txBody>
      </p:sp>
    </p:spTree>
    <p:extLst>
      <p:ext uri="{BB962C8B-B14F-4D97-AF65-F5344CB8AC3E}">
        <p14:creationId xmlns:p14="http://schemas.microsoft.com/office/powerpoint/2010/main" val="2581848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z="2300" dirty="0" smtClean="0"/>
              <a:t>Antecedentes</a:t>
            </a:r>
            <a:r>
              <a:rPr lang="es-ES_tradnl" dirty="0" smtClean="0"/>
              <a:t> </a:t>
            </a:r>
            <a:endParaRPr lang="es-MX" dirty="0"/>
          </a:p>
        </p:txBody>
      </p:sp>
      <p:sp>
        <p:nvSpPr>
          <p:cNvPr id="3" name="2 Marcador de contenido"/>
          <p:cNvSpPr>
            <a:spLocks noGrp="1"/>
          </p:cNvSpPr>
          <p:nvPr>
            <p:ph idx="1"/>
          </p:nvPr>
        </p:nvSpPr>
        <p:spPr/>
        <p:txBody>
          <a:bodyPr>
            <a:normAutofit/>
          </a:bodyPr>
          <a:lstStyle/>
          <a:p>
            <a:pPr algn="just"/>
            <a:r>
              <a:rPr lang="es-ES_tradnl" sz="1400" dirty="0" smtClean="0">
                <a:solidFill>
                  <a:schemeClr val="bg1">
                    <a:lumMod val="50000"/>
                  </a:schemeClr>
                </a:solidFill>
                <a:latin typeface="Arial" pitchFamily="34" charset="0"/>
                <a:ea typeface="Tahoma" pitchFamily="34" charset="0"/>
                <a:cs typeface="Arial" pitchFamily="34" charset="0"/>
              </a:rPr>
              <a:t>El Programa de Activación Física que se venía implementando  hasta diciembre del 2012, tenía como objetivo </a:t>
            </a:r>
            <a:r>
              <a:rPr lang="es-ES_tradnl" sz="1400" b="1" dirty="0" smtClean="0">
                <a:solidFill>
                  <a:schemeClr val="bg1">
                    <a:lumMod val="50000"/>
                  </a:schemeClr>
                </a:solidFill>
                <a:latin typeface="Arial" pitchFamily="34" charset="0"/>
                <a:ea typeface="Tahoma" pitchFamily="34" charset="0"/>
                <a:cs typeface="Arial" pitchFamily="34" charset="0"/>
              </a:rPr>
              <a:t>la masificación de la Cultura Física </a:t>
            </a:r>
            <a:r>
              <a:rPr lang="es-ES_tradnl" sz="1400" dirty="0" smtClean="0">
                <a:solidFill>
                  <a:schemeClr val="bg1">
                    <a:lumMod val="50000"/>
                  </a:schemeClr>
                </a:solidFill>
                <a:latin typeface="Arial" pitchFamily="34" charset="0"/>
                <a:ea typeface="Tahoma" pitchFamily="34" charset="0"/>
                <a:cs typeface="Arial" pitchFamily="34" charset="0"/>
              </a:rPr>
              <a:t>en la población mexicana, no obstante las múltiples acciones para lograr ese objetivo </a:t>
            </a:r>
            <a:r>
              <a:rPr lang="es-ES_tradnl" sz="1400" b="1" dirty="0" smtClean="0">
                <a:solidFill>
                  <a:schemeClr val="bg1">
                    <a:lumMod val="50000"/>
                  </a:schemeClr>
                </a:solidFill>
                <a:latin typeface="Arial" pitchFamily="34" charset="0"/>
                <a:ea typeface="Tahoma" pitchFamily="34" charset="0"/>
                <a:cs typeface="Arial" pitchFamily="34" charset="0"/>
              </a:rPr>
              <a:t>carecían de un sistema de evaluación </a:t>
            </a:r>
            <a:r>
              <a:rPr lang="es-ES_tradnl" sz="1400" dirty="0" smtClean="0">
                <a:solidFill>
                  <a:schemeClr val="bg1">
                    <a:lumMod val="50000"/>
                  </a:schemeClr>
                </a:solidFill>
                <a:latin typeface="Arial" pitchFamily="34" charset="0"/>
                <a:ea typeface="Tahoma" pitchFamily="34" charset="0"/>
                <a:cs typeface="Arial" pitchFamily="34" charset="0"/>
              </a:rPr>
              <a:t>que brindara la oportunidad de concientizar, informar y orientar de manera personal a cada individuo, en relación a la actividad física y nutrición,  por tal motivo no se cuenta con registros que contengan las características medibles de salud física y psicológica, que nos dieran a conocer los beneficios de dicho Programa.  </a:t>
            </a:r>
          </a:p>
          <a:p>
            <a:endParaRPr lang="es-ES_tradnl" sz="1600" dirty="0" smtClean="0">
              <a:solidFill>
                <a:schemeClr val="bg1">
                  <a:lumMod val="50000"/>
                </a:schemeClr>
              </a:solidFill>
              <a:latin typeface="Arial" pitchFamily="34" charset="0"/>
              <a:ea typeface="Tahoma" pitchFamily="34" charset="0"/>
              <a:cs typeface="Arial" pitchFamily="34" charset="0"/>
            </a:endParaRPr>
          </a:p>
          <a:p>
            <a:endParaRPr lang="es-ES_tradnl" sz="1600" dirty="0" smtClean="0">
              <a:solidFill>
                <a:schemeClr val="bg1">
                  <a:lumMod val="50000"/>
                </a:schemeClr>
              </a:solidFill>
              <a:latin typeface="Arial" pitchFamily="34" charset="0"/>
              <a:ea typeface="Tahoma" pitchFamily="34" charset="0"/>
              <a:cs typeface="Arial" pitchFamily="34" charset="0"/>
            </a:endParaRPr>
          </a:p>
          <a:p>
            <a:endParaRPr lang="es-ES_tradnl" sz="1600" dirty="0" smtClean="0">
              <a:solidFill>
                <a:schemeClr val="bg1">
                  <a:lumMod val="50000"/>
                </a:schemeClr>
              </a:solidFill>
              <a:latin typeface="Arial" pitchFamily="34" charset="0"/>
              <a:ea typeface="Tahoma" pitchFamily="34" charset="0"/>
              <a:cs typeface="Arial" pitchFamily="34" charset="0"/>
            </a:endParaRPr>
          </a:p>
          <a:p>
            <a:endParaRPr lang="es-ES_tradnl" sz="1600" dirty="0" smtClean="0">
              <a:solidFill>
                <a:schemeClr val="bg1">
                  <a:lumMod val="50000"/>
                </a:schemeClr>
              </a:solidFill>
              <a:latin typeface="Arial" pitchFamily="34" charset="0"/>
              <a:ea typeface="Tahoma" pitchFamily="34" charset="0"/>
              <a:cs typeface="Arial" pitchFamily="34" charset="0"/>
            </a:endParaRPr>
          </a:p>
          <a:p>
            <a:endParaRPr lang="es-ES_tradnl" sz="1600" dirty="0" smtClean="0">
              <a:solidFill>
                <a:schemeClr val="bg1">
                  <a:lumMod val="50000"/>
                </a:schemeClr>
              </a:solidFill>
              <a:latin typeface="Arial" pitchFamily="34" charset="0"/>
              <a:ea typeface="Tahoma" pitchFamily="34" charset="0"/>
              <a:cs typeface="Arial" pitchFamily="34" charset="0"/>
            </a:endParaRPr>
          </a:p>
          <a:p>
            <a:pPr marL="266700" indent="-266700" algn="just"/>
            <a:r>
              <a:rPr lang="es-MX" sz="1400" dirty="0" smtClean="0">
                <a:solidFill>
                  <a:schemeClr val="bg1">
                    <a:lumMod val="50000"/>
                  </a:schemeClr>
                </a:solidFill>
                <a:latin typeface="Arial" pitchFamily="34" charset="0"/>
                <a:cs typeface="Arial" pitchFamily="34" charset="0"/>
              </a:rPr>
              <a:t>De esta manera se propone la implementación del </a:t>
            </a:r>
            <a:r>
              <a:rPr lang="es-MX" sz="1400" b="1" dirty="0" smtClean="0">
                <a:solidFill>
                  <a:schemeClr val="bg1">
                    <a:lumMod val="50000"/>
                  </a:schemeClr>
                </a:solidFill>
                <a:latin typeface="Arial" pitchFamily="34" charset="0"/>
                <a:cs typeface="Arial" pitchFamily="34" charset="0"/>
              </a:rPr>
              <a:t>“Sistema Nacional de Desarrollo de la Capacidad Funcional”,</a:t>
            </a:r>
            <a:r>
              <a:rPr lang="es-MX" sz="1400" dirty="0" smtClean="0">
                <a:solidFill>
                  <a:schemeClr val="bg1">
                    <a:lumMod val="50000"/>
                  </a:schemeClr>
                </a:solidFill>
                <a:latin typeface="Arial" pitchFamily="34" charset="0"/>
                <a:cs typeface="Arial" pitchFamily="34" charset="0"/>
              </a:rPr>
              <a:t> que permita dar a conocer los niveles del porcentaje de grasa y capacidad funcional de las personas, así como la disminución y aumento de los mismos como efecto directo.</a:t>
            </a:r>
          </a:p>
        </p:txBody>
      </p:sp>
      <p:pic>
        <p:nvPicPr>
          <p:cNvPr id="4" name="Imagen 1" descr="130507-PONTEAL100logotipo.jpg"/>
          <p:cNvPicPr>
            <a:picLocks noChangeAspect="1"/>
          </p:cNvPicPr>
          <p:nvPr/>
        </p:nvPicPr>
        <p:blipFill rotWithShape="1">
          <a:blip r:embed="rId2" cstate="print">
            <a:extLst>
              <a:ext uri="{28A0092B-C50C-407E-A947-70E740481C1C}">
                <a14:useLocalDpi xmlns:a14="http://schemas.microsoft.com/office/drawing/2010/main" val="0"/>
              </a:ext>
            </a:extLst>
          </a:blip>
          <a:srcRect l="19592" t="24222" r="23249" b="27123"/>
          <a:stretch/>
        </p:blipFill>
        <p:spPr bwMode="auto">
          <a:xfrm>
            <a:off x="192780" y="3400424"/>
            <a:ext cx="1322182" cy="898671"/>
          </a:xfrm>
          <a:prstGeom prst="rect">
            <a:avLst/>
          </a:prstGeom>
          <a:ln>
            <a:noFill/>
          </a:ln>
        </p:spPr>
      </p:pic>
      <p:sp>
        <p:nvSpPr>
          <p:cNvPr id="5" name="4 CuadroTexto"/>
          <p:cNvSpPr txBox="1"/>
          <p:nvPr/>
        </p:nvSpPr>
        <p:spPr>
          <a:xfrm>
            <a:off x="2177309" y="3629025"/>
            <a:ext cx="6942926" cy="369332"/>
          </a:xfrm>
          <a:prstGeom prst="rect">
            <a:avLst/>
          </a:prstGeom>
          <a:noFill/>
        </p:spPr>
        <p:txBody>
          <a:bodyPr wrap="none" rtlCol="0">
            <a:spAutoFit/>
          </a:bodyPr>
          <a:lstStyle/>
          <a:p>
            <a:r>
              <a:rPr lang="es-ES_tradnl" dirty="0" smtClean="0">
                <a:solidFill>
                  <a:schemeClr val="bg1">
                    <a:lumMod val="50000"/>
                  </a:schemeClr>
                </a:solidFill>
                <a:latin typeface="Arial" pitchFamily="34" charset="0"/>
                <a:cs typeface="Arial" pitchFamily="34" charset="0"/>
              </a:rPr>
              <a:t>La expresión cuantitativa de la capacidad funcional del individuo. </a:t>
            </a:r>
            <a:endParaRPr lang="es-MX" dirty="0">
              <a:solidFill>
                <a:schemeClr val="bg1">
                  <a:lumMod val="50000"/>
                </a:schemeClr>
              </a:solidFill>
              <a:latin typeface="Arial" pitchFamily="34" charset="0"/>
              <a:cs typeface="Arial" pitchFamily="34" charset="0"/>
            </a:endParaRPr>
          </a:p>
        </p:txBody>
      </p:sp>
      <p:sp>
        <p:nvSpPr>
          <p:cNvPr id="6" name="5 CuadroTexto"/>
          <p:cNvSpPr txBox="1"/>
          <p:nvPr/>
        </p:nvSpPr>
        <p:spPr>
          <a:xfrm>
            <a:off x="1695450" y="3286124"/>
            <a:ext cx="567784" cy="1015663"/>
          </a:xfrm>
          <a:prstGeom prst="rect">
            <a:avLst/>
          </a:prstGeom>
          <a:noFill/>
        </p:spPr>
        <p:txBody>
          <a:bodyPr wrap="none" rtlCol="0">
            <a:spAutoFit/>
          </a:bodyPr>
          <a:lstStyle/>
          <a:p>
            <a:r>
              <a:rPr lang="es-ES_tradnl" sz="6000" dirty="0" smtClean="0"/>
              <a:t>=</a:t>
            </a:r>
            <a:endParaRPr lang="es-MX" sz="6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ctr">
              <a:buNone/>
            </a:pPr>
            <a:r>
              <a:rPr lang="es-MX" sz="1600" b="1" dirty="0" smtClean="0">
                <a:solidFill>
                  <a:schemeClr val="bg1">
                    <a:lumMod val="50000"/>
                  </a:schemeClr>
                </a:solidFill>
                <a:latin typeface="Arial" pitchFamily="34" charset="0"/>
                <a:cs typeface="Arial" pitchFamily="34" charset="0"/>
              </a:rPr>
              <a:t>Objetivo Especifico de “PONTE AL 100”.-</a:t>
            </a:r>
          </a:p>
          <a:p>
            <a:pPr algn="ctr">
              <a:buNone/>
            </a:pPr>
            <a:r>
              <a:rPr lang="es-MX" sz="1600" b="1" dirty="0" smtClean="0">
                <a:solidFill>
                  <a:schemeClr val="bg1">
                    <a:lumMod val="50000"/>
                  </a:schemeClr>
                </a:solidFill>
                <a:latin typeface="Arial" pitchFamily="34" charset="0"/>
                <a:cs typeface="Arial" pitchFamily="34" charset="0"/>
              </a:rPr>
              <a:t> Sistema Nacional de Desarrollo de la Capacidad Funcional:</a:t>
            </a:r>
          </a:p>
          <a:p>
            <a:pPr algn="just"/>
            <a:endParaRPr lang="es-MX" sz="1600" dirty="0" smtClean="0">
              <a:latin typeface="Arial" pitchFamily="34" charset="0"/>
              <a:cs typeface="Arial" pitchFamily="34" charset="0"/>
            </a:endParaRPr>
          </a:p>
          <a:p>
            <a:pPr algn="just"/>
            <a:r>
              <a:rPr lang="es-MX" sz="1400" dirty="0" smtClean="0">
                <a:solidFill>
                  <a:schemeClr val="bg1">
                    <a:lumMod val="50000"/>
                  </a:schemeClr>
                </a:solidFill>
                <a:latin typeface="Arial" pitchFamily="34" charset="0"/>
                <a:cs typeface="Arial" pitchFamily="34" charset="0"/>
              </a:rPr>
              <a:t>Consistirá en orientar a nivel nacional el desarrollo de actividades que emprendidas conjuntamente, redundarán en mejoras cuantificables del nivel de vida y salud de la población.</a:t>
            </a:r>
          </a:p>
          <a:p>
            <a:endParaRPr lang="es-MX" sz="1400" dirty="0">
              <a:solidFill>
                <a:schemeClr val="bg1">
                  <a:lumMod val="50000"/>
                </a:schemeClr>
              </a:solidFill>
            </a:endParaRPr>
          </a:p>
        </p:txBody>
      </p:sp>
      <p:sp>
        <p:nvSpPr>
          <p:cNvPr id="4" name="1 Título"/>
          <p:cNvSpPr>
            <a:spLocks noGrp="1"/>
          </p:cNvSpPr>
          <p:nvPr>
            <p:ph type="title"/>
          </p:nvPr>
        </p:nvSpPr>
        <p:spPr>
          <a:xfrm>
            <a:off x="2876550" y="114300"/>
            <a:ext cx="5057775" cy="722412"/>
          </a:xfrm>
        </p:spPr>
        <p:txBody>
          <a:bodyPr/>
          <a:lstStyle/>
          <a:p>
            <a:r>
              <a:rPr lang="es-ES_tradnl" sz="2300" dirty="0" smtClean="0"/>
              <a:t>Objetivo</a:t>
            </a:r>
            <a:r>
              <a:rPr lang="es-ES_tradnl" dirty="0" smtClean="0"/>
              <a:t> </a:t>
            </a:r>
            <a:endParaRPr lang="es-MX" dirty="0"/>
          </a:p>
        </p:txBody>
      </p:sp>
      <p:pic>
        <p:nvPicPr>
          <p:cNvPr id="5" name="Picture 8" descr="C:\Users\PEÑALOZA\Pictures\Mis imágenes\DEPORTE Y ACTIVIDAD FÍSICA\caminando[1].gif"/>
          <p:cNvPicPr>
            <a:picLocks noChangeAspect="1" noChangeArrowheads="1" noCrop="1"/>
          </p:cNvPicPr>
          <p:nvPr/>
        </p:nvPicPr>
        <p:blipFill>
          <a:blip r:embed="rId2"/>
          <a:srcRect/>
          <a:stretch>
            <a:fillRect/>
          </a:stretch>
        </p:blipFill>
        <p:spPr bwMode="auto">
          <a:xfrm>
            <a:off x="266700" y="3695700"/>
            <a:ext cx="737657" cy="1167636"/>
          </a:xfrm>
          <a:prstGeom prst="rect">
            <a:avLst/>
          </a:prstGeom>
          <a:noFill/>
          <a:ln w="9525">
            <a:solidFill>
              <a:schemeClr val="bg1"/>
            </a:solidFill>
            <a:miter lim="800000"/>
            <a:headEnd/>
            <a:tailEnd/>
          </a:ln>
          <a:scene3d>
            <a:camera prst="orthographicFront">
              <a:rot lat="300000" lon="0" rev="0"/>
            </a:camera>
            <a:lightRig rig="threePt" dir="t"/>
          </a:scene3d>
        </p:spPr>
      </p:pic>
      <p:pic>
        <p:nvPicPr>
          <p:cNvPr id="6" name="Picture 8" descr="C:\Users\PEÑALOZA\Pictures\Mis imágenes\DEPORTE Y ACTIVIDAD FÍSICA\caminando[1].gif"/>
          <p:cNvPicPr>
            <a:picLocks noChangeAspect="1" noChangeArrowheads="1" noCrop="1"/>
          </p:cNvPicPr>
          <p:nvPr/>
        </p:nvPicPr>
        <p:blipFill>
          <a:blip r:embed="rId2"/>
          <a:srcRect/>
          <a:stretch>
            <a:fillRect/>
          </a:stretch>
        </p:blipFill>
        <p:spPr bwMode="auto">
          <a:xfrm>
            <a:off x="994832" y="3695700"/>
            <a:ext cx="737657" cy="1167636"/>
          </a:xfrm>
          <a:prstGeom prst="rect">
            <a:avLst/>
          </a:prstGeom>
          <a:noFill/>
          <a:ln w="9525">
            <a:solidFill>
              <a:schemeClr val="bg1"/>
            </a:solidFill>
            <a:miter lim="800000"/>
            <a:headEnd/>
            <a:tailEnd/>
          </a:ln>
          <a:scene3d>
            <a:camera prst="orthographicFront">
              <a:rot lat="300000" lon="0" rev="0"/>
            </a:camera>
            <a:lightRig rig="threePt" dir="t"/>
          </a:scene3d>
        </p:spPr>
      </p:pic>
      <p:pic>
        <p:nvPicPr>
          <p:cNvPr id="7" name="Picture 8" descr="C:\Users\PEÑALOZA\Pictures\Mis imágenes\DEPORTE Y ACTIVIDAD FÍSICA\caminando[1].gif"/>
          <p:cNvPicPr>
            <a:picLocks noChangeAspect="1" noChangeArrowheads="1" noCrop="1"/>
          </p:cNvPicPr>
          <p:nvPr/>
        </p:nvPicPr>
        <p:blipFill>
          <a:blip r:embed="rId2"/>
          <a:srcRect/>
          <a:stretch>
            <a:fillRect/>
          </a:stretch>
        </p:blipFill>
        <p:spPr bwMode="auto">
          <a:xfrm>
            <a:off x="1719793" y="3695700"/>
            <a:ext cx="737657" cy="1167636"/>
          </a:xfrm>
          <a:prstGeom prst="rect">
            <a:avLst/>
          </a:prstGeom>
          <a:noFill/>
          <a:ln w="9525">
            <a:solidFill>
              <a:schemeClr val="bg1"/>
            </a:solidFill>
            <a:miter lim="800000"/>
            <a:headEnd/>
            <a:tailEnd/>
          </a:ln>
          <a:scene3d>
            <a:camera prst="orthographicFront">
              <a:rot lat="300000" lon="0" rev="0"/>
            </a:camera>
            <a:lightRig rig="threePt" dir="t"/>
          </a:scene3d>
        </p:spPr>
      </p:pic>
      <p:pic>
        <p:nvPicPr>
          <p:cNvPr id="8" name="Picture 8" descr="C:\Users\PEÑALOZA\Pictures\Mis imágenes\DEPORTE Y ACTIVIDAD FÍSICA\caminando[1].gif"/>
          <p:cNvPicPr>
            <a:picLocks noChangeAspect="1" noChangeArrowheads="1" noCrop="1"/>
          </p:cNvPicPr>
          <p:nvPr/>
        </p:nvPicPr>
        <p:blipFill>
          <a:blip r:embed="rId2"/>
          <a:srcRect/>
          <a:stretch>
            <a:fillRect/>
          </a:stretch>
        </p:blipFill>
        <p:spPr bwMode="auto">
          <a:xfrm>
            <a:off x="2438400" y="3695700"/>
            <a:ext cx="737657" cy="1167636"/>
          </a:xfrm>
          <a:prstGeom prst="rect">
            <a:avLst/>
          </a:prstGeom>
          <a:noFill/>
          <a:ln w="9525">
            <a:solidFill>
              <a:schemeClr val="bg1"/>
            </a:solidFill>
            <a:miter lim="800000"/>
            <a:headEnd/>
            <a:tailEnd/>
          </a:ln>
          <a:scene3d>
            <a:camera prst="orthographicFront">
              <a:rot lat="300000" lon="0" rev="0"/>
            </a:camera>
            <a:lightRig rig="threePt" dir="t"/>
          </a:scene3d>
        </p:spPr>
      </p:pic>
      <p:pic>
        <p:nvPicPr>
          <p:cNvPr id="9" name="Picture 8" descr="C:\Users\PEÑALOZA\Pictures\Mis imágenes\DEPORTE Y ACTIVIDAD FÍSICA\caminando[1].gif"/>
          <p:cNvPicPr>
            <a:picLocks noChangeAspect="1" noChangeArrowheads="1" noCrop="1"/>
          </p:cNvPicPr>
          <p:nvPr/>
        </p:nvPicPr>
        <p:blipFill>
          <a:blip r:embed="rId2"/>
          <a:srcRect/>
          <a:stretch>
            <a:fillRect/>
          </a:stretch>
        </p:blipFill>
        <p:spPr bwMode="auto">
          <a:xfrm>
            <a:off x="3137957" y="3695700"/>
            <a:ext cx="737657" cy="1167636"/>
          </a:xfrm>
          <a:prstGeom prst="rect">
            <a:avLst/>
          </a:prstGeom>
          <a:noFill/>
          <a:ln w="9525">
            <a:solidFill>
              <a:schemeClr val="bg1"/>
            </a:solidFill>
            <a:miter lim="800000"/>
            <a:headEnd/>
            <a:tailEnd/>
          </a:ln>
          <a:scene3d>
            <a:camera prst="orthographicFront">
              <a:rot lat="300000" lon="0" rev="0"/>
            </a:camera>
            <a:lightRig rig="threePt" dir="t"/>
          </a:scene3d>
        </p:spPr>
      </p:pic>
      <p:pic>
        <p:nvPicPr>
          <p:cNvPr id="10" name="Picture 8" descr="C:\Users\PEÑALOZA\Pictures\Mis imágenes\DEPORTE Y ACTIVIDAD FÍSICA\caminando[1].gif"/>
          <p:cNvPicPr>
            <a:picLocks noChangeAspect="1" noChangeArrowheads="1" noCrop="1"/>
          </p:cNvPicPr>
          <p:nvPr/>
        </p:nvPicPr>
        <p:blipFill>
          <a:blip r:embed="rId2"/>
          <a:srcRect/>
          <a:stretch>
            <a:fillRect/>
          </a:stretch>
        </p:blipFill>
        <p:spPr bwMode="auto">
          <a:xfrm>
            <a:off x="3885139" y="3695700"/>
            <a:ext cx="737657" cy="1167636"/>
          </a:xfrm>
          <a:prstGeom prst="rect">
            <a:avLst/>
          </a:prstGeom>
          <a:noFill/>
          <a:ln w="9525">
            <a:solidFill>
              <a:schemeClr val="bg1"/>
            </a:solidFill>
            <a:miter lim="800000"/>
            <a:headEnd/>
            <a:tailEnd/>
          </a:ln>
          <a:scene3d>
            <a:camera prst="orthographicFront">
              <a:rot lat="300000" lon="0" rev="0"/>
            </a:camera>
            <a:lightRig rig="threePt" dir="t"/>
          </a:scene3d>
        </p:spPr>
      </p:pic>
      <p:pic>
        <p:nvPicPr>
          <p:cNvPr id="11" name="Picture 8" descr="C:\Users\PEÑALOZA\Pictures\Mis imágenes\DEPORTE Y ACTIVIDAD FÍSICA\caminando[1].gif"/>
          <p:cNvPicPr>
            <a:picLocks noChangeAspect="1" noChangeArrowheads="1" noCrop="1"/>
          </p:cNvPicPr>
          <p:nvPr/>
        </p:nvPicPr>
        <p:blipFill>
          <a:blip r:embed="rId2"/>
          <a:srcRect/>
          <a:stretch>
            <a:fillRect/>
          </a:stretch>
        </p:blipFill>
        <p:spPr bwMode="auto">
          <a:xfrm>
            <a:off x="4596343" y="3695700"/>
            <a:ext cx="737657" cy="1167636"/>
          </a:xfrm>
          <a:prstGeom prst="rect">
            <a:avLst/>
          </a:prstGeom>
          <a:noFill/>
          <a:ln w="9525">
            <a:solidFill>
              <a:schemeClr val="bg1"/>
            </a:solidFill>
            <a:miter lim="800000"/>
            <a:headEnd/>
            <a:tailEnd/>
          </a:ln>
          <a:scene3d>
            <a:camera prst="orthographicFront">
              <a:rot lat="300000" lon="0" rev="0"/>
            </a:camera>
            <a:lightRig rig="threePt" dir="t"/>
          </a:scene3d>
        </p:spPr>
      </p:pic>
      <p:pic>
        <p:nvPicPr>
          <p:cNvPr id="12" name="Picture 8" descr="C:\Users\PEÑALOZA\Pictures\Mis imágenes\DEPORTE Y ACTIVIDAD FÍSICA\caminando[1].gif"/>
          <p:cNvPicPr>
            <a:picLocks noChangeAspect="1" noChangeArrowheads="1" noCrop="1"/>
          </p:cNvPicPr>
          <p:nvPr/>
        </p:nvPicPr>
        <p:blipFill>
          <a:blip r:embed="rId2"/>
          <a:srcRect/>
          <a:stretch>
            <a:fillRect/>
          </a:stretch>
        </p:blipFill>
        <p:spPr bwMode="auto">
          <a:xfrm>
            <a:off x="5291668" y="3695700"/>
            <a:ext cx="737657" cy="1167636"/>
          </a:xfrm>
          <a:prstGeom prst="rect">
            <a:avLst/>
          </a:prstGeom>
          <a:noFill/>
          <a:ln w="9525">
            <a:solidFill>
              <a:schemeClr val="bg1"/>
            </a:solidFill>
            <a:miter lim="800000"/>
            <a:headEnd/>
            <a:tailEnd/>
          </a:ln>
          <a:scene3d>
            <a:camera prst="orthographicFront">
              <a:rot lat="300000" lon="0" rev="0"/>
            </a:camera>
            <a:lightRig rig="threePt" dir="t"/>
          </a:scene3d>
        </p:spPr>
      </p:pic>
      <p:pic>
        <p:nvPicPr>
          <p:cNvPr id="13" name="Picture 8" descr="C:\Users\PEÑALOZA\Pictures\Mis imágenes\DEPORTE Y ACTIVIDAD FÍSICA\caminando[1].gif"/>
          <p:cNvPicPr>
            <a:picLocks noChangeAspect="1" noChangeArrowheads="1" noCrop="1"/>
          </p:cNvPicPr>
          <p:nvPr/>
        </p:nvPicPr>
        <p:blipFill>
          <a:blip r:embed="rId2"/>
          <a:srcRect/>
          <a:stretch>
            <a:fillRect/>
          </a:stretch>
        </p:blipFill>
        <p:spPr bwMode="auto">
          <a:xfrm>
            <a:off x="6015568" y="3695700"/>
            <a:ext cx="737657" cy="1167636"/>
          </a:xfrm>
          <a:prstGeom prst="rect">
            <a:avLst/>
          </a:prstGeom>
          <a:noFill/>
          <a:ln w="9525">
            <a:solidFill>
              <a:schemeClr val="bg1"/>
            </a:solidFill>
            <a:miter lim="800000"/>
            <a:headEnd/>
            <a:tailEnd/>
          </a:ln>
          <a:scene3d>
            <a:camera prst="orthographicFront">
              <a:rot lat="300000" lon="0" rev="0"/>
            </a:camera>
            <a:lightRig rig="threePt" dir="t"/>
          </a:scene3d>
        </p:spPr>
      </p:pic>
      <p:sp>
        <p:nvSpPr>
          <p:cNvPr id="15" name="14 Flecha derecha"/>
          <p:cNvSpPr/>
          <p:nvPr/>
        </p:nvSpPr>
        <p:spPr>
          <a:xfrm>
            <a:off x="6743700" y="4076700"/>
            <a:ext cx="733425" cy="238125"/>
          </a:xfrm>
          <a:prstGeom prst="rightArrow">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solidFill>
                <a:schemeClr val="bg1">
                  <a:lumMod val="50000"/>
                </a:schemeClr>
              </a:solidFill>
            </a:endParaRPr>
          </a:p>
        </p:txBody>
      </p:sp>
      <p:pic>
        <p:nvPicPr>
          <p:cNvPr id="16" name="Imagen 1" descr="130507-PONTEAL100logotipo.jpg"/>
          <p:cNvPicPr>
            <a:picLocks noChangeAspect="1"/>
          </p:cNvPicPr>
          <p:nvPr/>
        </p:nvPicPr>
        <p:blipFill rotWithShape="1">
          <a:blip r:embed="rId3" cstate="print">
            <a:extLst>
              <a:ext uri="{28A0092B-C50C-407E-A947-70E740481C1C}">
                <a14:useLocalDpi xmlns:a14="http://schemas.microsoft.com/office/drawing/2010/main" val="0"/>
              </a:ext>
            </a:extLst>
          </a:blip>
          <a:srcRect l="19592" t="24222" r="23249" b="27123"/>
          <a:stretch/>
        </p:blipFill>
        <p:spPr bwMode="auto">
          <a:xfrm>
            <a:off x="7591425" y="3792609"/>
            <a:ext cx="1322182" cy="898671"/>
          </a:xfrm>
          <a:prstGeom prst="rect">
            <a:avLst/>
          </a:prstGeom>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52725" y="114300"/>
            <a:ext cx="5057775" cy="722412"/>
          </a:xfrm>
        </p:spPr>
        <p:txBody>
          <a:bodyPr/>
          <a:lstStyle/>
          <a:p>
            <a:r>
              <a:rPr lang="es-ES_tradnl" sz="2000" dirty="0" smtClean="0"/>
              <a:t>Epidemiología</a:t>
            </a:r>
            <a:endParaRPr lang="es-MX" sz="2000" dirty="0"/>
          </a:p>
        </p:txBody>
      </p:sp>
      <p:sp>
        <p:nvSpPr>
          <p:cNvPr id="3" name="2 Marcador de contenido"/>
          <p:cNvSpPr>
            <a:spLocks noGrp="1"/>
          </p:cNvSpPr>
          <p:nvPr>
            <p:ph idx="1"/>
          </p:nvPr>
        </p:nvSpPr>
        <p:spPr>
          <a:xfrm>
            <a:off x="457200" y="1116419"/>
            <a:ext cx="8229600" cy="5171252"/>
          </a:xfrm>
        </p:spPr>
        <p:txBody>
          <a:bodyPr>
            <a:normAutofit/>
          </a:bodyPr>
          <a:lstStyle/>
          <a:p>
            <a:r>
              <a:rPr lang="es-MX" sz="1600" dirty="0" smtClean="0">
                <a:solidFill>
                  <a:schemeClr val="bg1">
                    <a:lumMod val="50000"/>
                  </a:schemeClr>
                </a:solidFill>
                <a:latin typeface="Arial" pitchFamily="34" charset="0"/>
                <a:ea typeface="Tahoma" pitchFamily="34" charset="0"/>
                <a:cs typeface="Arial" pitchFamily="34" charset="0"/>
              </a:rPr>
              <a:t>La</a:t>
            </a:r>
            <a:r>
              <a:rPr lang="es-MX" sz="1600" b="1" dirty="0" smtClean="0">
                <a:solidFill>
                  <a:schemeClr val="bg1">
                    <a:lumMod val="50000"/>
                  </a:schemeClr>
                </a:solidFill>
                <a:latin typeface="Arial" pitchFamily="34" charset="0"/>
                <a:ea typeface="Tahoma" pitchFamily="34" charset="0"/>
                <a:cs typeface="Arial" pitchFamily="34" charset="0"/>
              </a:rPr>
              <a:t> OMS </a:t>
            </a:r>
            <a:r>
              <a:rPr lang="es-MX" sz="1600" dirty="0" smtClean="0">
                <a:solidFill>
                  <a:schemeClr val="bg1">
                    <a:lumMod val="50000"/>
                  </a:schemeClr>
                </a:solidFill>
                <a:latin typeface="Arial" pitchFamily="34" charset="0"/>
                <a:ea typeface="Tahoma" pitchFamily="34" charset="0"/>
                <a:cs typeface="Arial" pitchFamily="34" charset="0"/>
              </a:rPr>
              <a:t>considera a México como primer lugar mundial en obesidad infantil, </a:t>
            </a:r>
            <a:r>
              <a:rPr lang="es-MX" sz="1600" dirty="0" smtClean="0">
                <a:solidFill>
                  <a:schemeClr val="bg1">
                    <a:lumMod val="50000"/>
                  </a:schemeClr>
                </a:solidFill>
                <a:latin typeface="Arial" pitchFamily="34" charset="0"/>
                <a:cs typeface="Arial" pitchFamily="34" charset="0"/>
              </a:rPr>
              <a:t>para la población en edad escolar, (de 5 a 11 años de edad), la prevalencia nacional combinada de sobrepeso y obesidad en 2012, utilizando los criterios de la </a:t>
            </a:r>
            <a:r>
              <a:rPr lang="es-MX" sz="1600" b="1" dirty="0" smtClean="0">
                <a:solidFill>
                  <a:schemeClr val="bg1">
                    <a:lumMod val="50000"/>
                  </a:schemeClr>
                </a:solidFill>
                <a:latin typeface="Arial" pitchFamily="34" charset="0"/>
                <a:cs typeface="Arial" pitchFamily="34" charset="0"/>
              </a:rPr>
              <a:t>OMS</a:t>
            </a:r>
            <a:r>
              <a:rPr lang="es-MX" sz="1600" dirty="0" smtClean="0">
                <a:solidFill>
                  <a:schemeClr val="bg1">
                    <a:lumMod val="50000"/>
                  </a:schemeClr>
                </a:solidFill>
                <a:latin typeface="Arial" pitchFamily="34" charset="0"/>
                <a:cs typeface="Arial" pitchFamily="34" charset="0"/>
              </a:rPr>
              <a:t>, fue de 34.4% (19.8 y 14.6%, respectivamente) </a:t>
            </a:r>
            <a:r>
              <a:rPr lang="es-ES" sz="1600" dirty="0" smtClean="0">
                <a:solidFill>
                  <a:schemeClr val="bg1">
                    <a:lumMod val="50000"/>
                  </a:schemeClr>
                </a:solidFill>
                <a:latin typeface="Arial" pitchFamily="34" charset="0"/>
                <a:cs typeface="Arial" pitchFamily="34" charset="0"/>
              </a:rPr>
              <a:t>*</a:t>
            </a:r>
            <a:r>
              <a:rPr lang="es-MX" sz="1600" dirty="0" smtClean="0">
                <a:solidFill>
                  <a:schemeClr val="bg1">
                    <a:lumMod val="50000"/>
                  </a:schemeClr>
                </a:solidFill>
                <a:latin typeface="Arial" pitchFamily="34" charset="0"/>
                <a:ea typeface="Tahoma" pitchFamily="34" charset="0"/>
                <a:cs typeface="Arial" pitchFamily="34" charset="0"/>
              </a:rPr>
              <a:t> y en día anteriores </a:t>
            </a:r>
            <a:r>
              <a:rPr lang="es-MX" sz="1600" dirty="0" smtClean="0">
                <a:solidFill>
                  <a:schemeClr val="bg1">
                    <a:lumMod val="50000"/>
                  </a:schemeClr>
                </a:solidFill>
                <a:latin typeface="Arial" pitchFamily="34" charset="0"/>
                <a:cs typeface="Arial" pitchFamily="34" charset="0"/>
              </a:rPr>
              <a:t>se </a:t>
            </a:r>
            <a:r>
              <a:rPr lang="es-MX" sz="1600" i="1" dirty="0" smtClean="0">
                <a:solidFill>
                  <a:schemeClr val="bg1">
                    <a:lumMod val="50000"/>
                  </a:schemeClr>
                </a:solidFill>
                <a:latin typeface="Arial" pitchFamily="34" charset="0"/>
                <a:cs typeface="Arial" pitchFamily="34" charset="0"/>
              </a:rPr>
              <a:t>informa a través  de los medios de comunicación que, </a:t>
            </a:r>
            <a:r>
              <a:rPr lang="es-MX" sz="1600" dirty="0" smtClean="0">
                <a:solidFill>
                  <a:schemeClr val="bg1">
                    <a:lumMod val="50000"/>
                  </a:schemeClr>
                </a:solidFill>
                <a:latin typeface="Arial" pitchFamily="34" charset="0"/>
                <a:cs typeface="Arial" pitchFamily="34" charset="0"/>
              </a:rPr>
              <a:t>México ha superado a Estados Unidos en obesidad entre adultos, aunque el país aún se encuentra por debajo de algunas naciones isleñas y del Medio Oriente, según un reporte de la Organización de las Naciones Unidas para la Agricultura y la Alimentación </a:t>
            </a:r>
            <a:r>
              <a:rPr lang="es-MX" sz="1600" b="1" dirty="0" smtClean="0">
                <a:solidFill>
                  <a:schemeClr val="bg1">
                    <a:lumMod val="50000"/>
                  </a:schemeClr>
                </a:solidFill>
                <a:latin typeface="Arial" pitchFamily="34" charset="0"/>
                <a:cs typeface="Arial" pitchFamily="34" charset="0"/>
              </a:rPr>
              <a:t>(FAO)</a:t>
            </a:r>
          </a:p>
          <a:p>
            <a:endParaRPr lang="es-ES" sz="1600" b="1" dirty="0" smtClean="0">
              <a:solidFill>
                <a:schemeClr val="bg1">
                  <a:lumMod val="50000"/>
                </a:schemeClr>
              </a:solidFill>
              <a:latin typeface="Arial" pitchFamily="34" charset="0"/>
              <a:ea typeface="Tahoma" pitchFamily="34" charset="0"/>
              <a:cs typeface="Arial" pitchFamily="34" charset="0"/>
            </a:endParaRPr>
          </a:p>
          <a:p>
            <a:r>
              <a:rPr lang="es-ES" sz="1000" dirty="0" smtClean="0">
                <a:solidFill>
                  <a:schemeClr val="bg1">
                    <a:lumMod val="50000"/>
                  </a:schemeClr>
                </a:solidFill>
                <a:latin typeface="Arial" pitchFamily="34" charset="0"/>
                <a:cs typeface="Arial" pitchFamily="34" charset="0"/>
              </a:rPr>
              <a:t>* INSANUT 2012</a:t>
            </a:r>
            <a:endParaRPr lang="es-MX" sz="1000" dirty="0" smtClean="0">
              <a:solidFill>
                <a:schemeClr val="bg1">
                  <a:lumMod val="50000"/>
                </a:schemeClr>
              </a:solidFill>
              <a:latin typeface="Arial" pitchFamily="34" charset="0"/>
              <a:cs typeface="Arial" pitchFamily="34" charset="0"/>
            </a:endParaRPr>
          </a:p>
          <a:p>
            <a:endParaRPr lang="es-ES" sz="1400" dirty="0" smtClean="0">
              <a:solidFill>
                <a:schemeClr val="bg1">
                  <a:lumMod val="50000"/>
                </a:schemeClr>
              </a:solidFill>
              <a:latin typeface="Arial" pitchFamily="34" charset="0"/>
              <a:ea typeface="Tahoma" pitchFamily="34" charset="0"/>
              <a:cs typeface="Arial" pitchFamily="34" charset="0"/>
            </a:endParaRPr>
          </a:p>
          <a:p>
            <a:endParaRPr lang="es-ES" sz="1400" dirty="0" smtClean="0">
              <a:solidFill>
                <a:schemeClr val="bg1">
                  <a:lumMod val="50000"/>
                </a:schemeClr>
              </a:solidFill>
              <a:latin typeface="Arial" pitchFamily="34" charset="0"/>
              <a:ea typeface="Tahoma" pitchFamily="34" charset="0"/>
              <a:cs typeface="Arial" pitchFamily="34" charset="0"/>
            </a:endParaRPr>
          </a:p>
        </p:txBody>
      </p:sp>
      <p:pic>
        <p:nvPicPr>
          <p:cNvPr id="5" name="Picture 2" descr="http://t0.gstatic.com/images?q=tbn:ANd9GcQK1Oj7DdXRa0kb7El0ndI9DnNba-SwlQok3Y0n4HiqFCMcABul"/>
          <p:cNvPicPr>
            <a:picLocks noChangeAspect="1" noChangeArrowheads="1"/>
          </p:cNvPicPr>
          <p:nvPr/>
        </p:nvPicPr>
        <p:blipFill>
          <a:blip r:embed="rId2" cstate="print"/>
          <a:srcRect/>
          <a:stretch>
            <a:fillRect/>
          </a:stretch>
        </p:blipFill>
        <p:spPr bwMode="auto">
          <a:xfrm>
            <a:off x="57150" y="4057974"/>
            <a:ext cx="1730101" cy="1707136"/>
          </a:xfrm>
          <a:prstGeom prst="rect">
            <a:avLst/>
          </a:prstGeom>
          <a:noFill/>
        </p:spPr>
      </p:pic>
      <p:sp>
        <p:nvSpPr>
          <p:cNvPr id="6" name="5 CuadroTexto"/>
          <p:cNvSpPr txBox="1"/>
          <p:nvPr/>
        </p:nvSpPr>
        <p:spPr>
          <a:xfrm>
            <a:off x="2571750" y="3876675"/>
            <a:ext cx="184731" cy="369332"/>
          </a:xfrm>
          <a:prstGeom prst="rect">
            <a:avLst/>
          </a:prstGeom>
          <a:noFill/>
        </p:spPr>
        <p:txBody>
          <a:bodyPr wrap="none" rtlCol="0">
            <a:spAutoFit/>
          </a:bodyPr>
          <a:lstStyle/>
          <a:p>
            <a:endParaRPr lang="es-MX" dirty="0"/>
          </a:p>
        </p:txBody>
      </p:sp>
      <p:sp>
        <p:nvSpPr>
          <p:cNvPr id="7" name="6 CuadroTexto"/>
          <p:cNvSpPr txBox="1"/>
          <p:nvPr/>
        </p:nvSpPr>
        <p:spPr>
          <a:xfrm>
            <a:off x="1816671" y="4471789"/>
            <a:ext cx="7113573" cy="1815882"/>
          </a:xfrm>
          <a:prstGeom prst="rect">
            <a:avLst/>
          </a:prstGeom>
          <a:noFill/>
        </p:spPr>
        <p:txBody>
          <a:bodyPr wrap="square" rtlCol="0">
            <a:spAutoFit/>
          </a:bodyPr>
          <a:lstStyle/>
          <a:p>
            <a:pPr algn="just"/>
            <a:r>
              <a:rPr lang="es-MX" sz="1600" dirty="0" smtClean="0">
                <a:solidFill>
                  <a:schemeClr val="bg1">
                    <a:lumMod val="50000"/>
                  </a:schemeClr>
                </a:solidFill>
                <a:latin typeface="Arial" pitchFamily="34" charset="0"/>
                <a:cs typeface="Arial" pitchFamily="34" charset="0"/>
              </a:rPr>
              <a:t>Conferencia Internacional de OTTAWA ( 1986)</a:t>
            </a:r>
          </a:p>
          <a:p>
            <a:pPr algn="just"/>
            <a:r>
              <a:rPr lang="es-MX" sz="1600" dirty="0" smtClean="0">
                <a:solidFill>
                  <a:schemeClr val="bg1">
                    <a:lumMod val="50000"/>
                  </a:schemeClr>
                </a:solidFill>
                <a:latin typeface="Arial" pitchFamily="34" charset="0"/>
                <a:cs typeface="Arial" pitchFamily="34" charset="0"/>
              </a:rPr>
              <a:t>Promoción de la salud: Definida como el proceso de capacitar  (reeducar) a las personas para aumentar el control sobre su salud y mejorarla.</a:t>
            </a:r>
          </a:p>
          <a:p>
            <a:pPr algn="just"/>
            <a:endParaRPr lang="es-MX" sz="1600" dirty="0" smtClean="0">
              <a:solidFill>
                <a:schemeClr val="bg1">
                  <a:lumMod val="50000"/>
                </a:schemeClr>
              </a:solidFill>
              <a:latin typeface="Arial" pitchFamily="34" charset="0"/>
              <a:cs typeface="Arial" pitchFamily="34" charset="0"/>
            </a:endParaRPr>
          </a:p>
          <a:p>
            <a:pPr algn="just"/>
            <a:r>
              <a:rPr lang="es-MX" sz="1600" dirty="0" smtClean="0">
                <a:solidFill>
                  <a:schemeClr val="bg1">
                    <a:lumMod val="50000"/>
                  </a:schemeClr>
                </a:solidFill>
                <a:latin typeface="Arial" pitchFamily="34" charset="0"/>
                <a:cs typeface="Arial" pitchFamily="34" charset="0"/>
              </a:rPr>
              <a:t>La promoción de la salud implica la potenciación de factores que impulsan  estilos de vida saludables y la reducción de aquellos otros que generan enfermedad. </a:t>
            </a:r>
            <a:endParaRPr lang="es-ES" sz="1600" dirty="0">
              <a:solidFill>
                <a:schemeClr val="bg1">
                  <a:lumMod val="50000"/>
                </a:schemeClr>
              </a:solidFill>
              <a:latin typeface="Arial" pitchFamily="34" charset="0"/>
              <a:cs typeface="Arial" pitchFamily="34" charset="0"/>
            </a:endParaRPr>
          </a:p>
        </p:txBody>
      </p:sp>
      <p:sp>
        <p:nvSpPr>
          <p:cNvPr id="8" name="7 CuadroTexto"/>
          <p:cNvSpPr txBox="1"/>
          <p:nvPr/>
        </p:nvSpPr>
        <p:spPr>
          <a:xfrm>
            <a:off x="1836862" y="3693873"/>
            <a:ext cx="3980577" cy="584775"/>
          </a:xfrm>
          <a:prstGeom prst="rect">
            <a:avLst/>
          </a:prstGeom>
          <a:noFill/>
        </p:spPr>
        <p:txBody>
          <a:bodyPr wrap="none" rtlCol="0">
            <a:spAutoFit/>
          </a:bodyPr>
          <a:lstStyle/>
          <a:p>
            <a:r>
              <a:rPr lang="es-MX" sz="1600" b="1" dirty="0" smtClean="0">
                <a:solidFill>
                  <a:schemeClr val="bg1">
                    <a:lumMod val="50000"/>
                  </a:schemeClr>
                </a:solidFill>
                <a:latin typeface="Arial" pitchFamily="34" charset="0"/>
                <a:cs typeface="Arial" pitchFamily="34" charset="0"/>
              </a:rPr>
              <a:t>OMS</a:t>
            </a:r>
            <a:r>
              <a:rPr lang="es-MX" sz="1600" dirty="0" smtClean="0">
                <a:solidFill>
                  <a:schemeClr val="bg1">
                    <a:lumMod val="50000"/>
                  </a:schemeClr>
                </a:solidFill>
                <a:latin typeface="Arial" pitchFamily="34" charset="0"/>
                <a:cs typeface="Arial" pitchFamily="34" charset="0"/>
              </a:rPr>
              <a:t>: Responsable de la promoción de la</a:t>
            </a:r>
          </a:p>
          <a:p>
            <a:r>
              <a:rPr lang="es-MX" sz="1600" dirty="0" smtClean="0">
                <a:solidFill>
                  <a:schemeClr val="bg1">
                    <a:lumMod val="50000"/>
                  </a:schemeClr>
                </a:solidFill>
                <a:latin typeface="Arial" pitchFamily="34" charset="0"/>
                <a:cs typeface="Arial" pitchFamily="34" charset="0"/>
              </a:rPr>
              <a:t> Actividad Física orientada  a la </a:t>
            </a:r>
            <a:r>
              <a:rPr lang="es-MX" sz="1600" b="1" dirty="0" smtClean="0">
                <a:solidFill>
                  <a:schemeClr val="bg1">
                    <a:lumMod val="50000"/>
                  </a:schemeClr>
                </a:solidFill>
                <a:latin typeface="Arial" pitchFamily="34" charset="0"/>
                <a:cs typeface="Arial" pitchFamily="34" charset="0"/>
              </a:rPr>
              <a:t>Salud. </a:t>
            </a:r>
            <a:endParaRPr lang="es-ES" sz="1600" b="1" dirty="0">
              <a:solidFill>
                <a:schemeClr val="bg1">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342900" lvl="0" indent="-342900">
              <a:spcBef>
                <a:spcPct val="20000"/>
              </a:spcBef>
            </a:pPr>
            <a:r>
              <a:rPr lang="es-ES" sz="2000" dirty="0" smtClean="0">
                <a:solidFill>
                  <a:prstClr val="white">
                    <a:lumMod val="50000"/>
                  </a:prstClr>
                </a:solidFill>
                <a:effectLst/>
                <a:latin typeface="Arial" pitchFamily="34" charset="0"/>
                <a:ea typeface="Tahoma" pitchFamily="34" charset="0"/>
                <a:cs typeface="Arial" pitchFamily="34" charset="0"/>
              </a:rPr>
              <a:t>Problemática</a:t>
            </a:r>
            <a:br>
              <a:rPr lang="es-ES" sz="2000" dirty="0" smtClean="0">
                <a:solidFill>
                  <a:prstClr val="white">
                    <a:lumMod val="50000"/>
                  </a:prstClr>
                </a:solidFill>
                <a:effectLst/>
                <a:latin typeface="Arial" pitchFamily="34" charset="0"/>
                <a:ea typeface="Tahoma" pitchFamily="34" charset="0"/>
                <a:cs typeface="Arial" pitchFamily="34" charset="0"/>
              </a:rPr>
            </a:br>
            <a:endParaRPr lang="es-MX" sz="2000" dirty="0"/>
          </a:p>
        </p:txBody>
      </p:sp>
      <p:sp>
        <p:nvSpPr>
          <p:cNvPr id="3" name="2 Marcador de contenido"/>
          <p:cNvSpPr>
            <a:spLocks noGrp="1"/>
          </p:cNvSpPr>
          <p:nvPr>
            <p:ph idx="1"/>
          </p:nvPr>
        </p:nvSpPr>
        <p:spPr>
          <a:xfrm>
            <a:off x="457200" y="1209675"/>
            <a:ext cx="8229600" cy="4525963"/>
          </a:xfrm>
        </p:spPr>
        <p:txBody>
          <a:bodyPr/>
          <a:lstStyle/>
          <a:p>
            <a:pPr algn="just"/>
            <a:r>
              <a:rPr lang="es-MX" sz="1600" b="1" dirty="0" smtClean="0">
                <a:solidFill>
                  <a:schemeClr val="bg1">
                    <a:lumMod val="50000"/>
                  </a:schemeClr>
                </a:solidFill>
                <a:latin typeface="Arial" pitchFamily="34" charset="0"/>
                <a:ea typeface="Tahoma" pitchFamily="34" charset="0"/>
                <a:cs typeface="Arial" pitchFamily="34" charset="0"/>
              </a:rPr>
              <a:t>El sobrepeso y la obesidad </a:t>
            </a:r>
            <a:r>
              <a:rPr lang="es-MX" sz="1600" dirty="0" smtClean="0">
                <a:solidFill>
                  <a:schemeClr val="bg1">
                    <a:lumMod val="50000"/>
                  </a:schemeClr>
                </a:solidFill>
                <a:latin typeface="Arial" pitchFamily="34" charset="0"/>
                <a:ea typeface="Tahoma" pitchFamily="34" charset="0"/>
                <a:cs typeface="Arial" pitchFamily="34" charset="0"/>
              </a:rPr>
              <a:t>tiene efectos adversos a lo largo de la vida, pues representa aumento en el riesgo de padecer enfermedades crónicas no transmisibles en la edad adulta y reducción de la capacidad de trabajo y del rendimiento intelectual.</a:t>
            </a:r>
          </a:p>
          <a:p>
            <a:pPr algn="just"/>
            <a:endParaRPr lang="es-MX" sz="1600" dirty="0" smtClean="0">
              <a:solidFill>
                <a:schemeClr val="bg1">
                  <a:lumMod val="50000"/>
                </a:schemeClr>
              </a:solidFill>
              <a:latin typeface="Arial" pitchFamily="34" charset="0"/>
              <a:ea typeface="Tahoma" pitchFamily="34" charset="0"/>
              <a:cs typeface="Arial" pitchFamily="34" charset="0"/>
            </a:endParaRPr>
          </a:p>
          <a:p>
            <a:pPr algn="just"/>
            <a:r>
              <a:rPr lang="es-MX" sz="1600" dirty="0" smtClean="0">
                <a:solidFill>
                  <a:schemeClr val="bg1">
                    <a:lumMod val="50000"/>
                  </a:schemeClr>
                </a:solidFill>
                <a:latin typeface="Arial" pitchFamily="34" charset="0"/>
                <a:cs typeface="Arial" pitchFamily="34" charset="0"/>
              </a:rPr>
              <a:t>El sobrepeso y la obesidad son el quinto factor principal de riesgo de defunción en el mundo. Cada año fallecen por lo menos .2.8 millones de personas adultas como consecuencia del sobrepeso o la obesidad. Además, el 44% de la carga de diabetes, el 23% de la carga de cardiopatías isquémicas y entre el 7% y el 41% de la carga de algunos cánceres son atribuibles al sobrepeso y la obesidad.</a:t>
            </a:r>
            <a:endParaRPr lang="es-ES" sz="1600" dirty="0" smtClean="0">
              <a:solidFill>
                <a:schemeClr val="bg1">
                  <a:lumMod val="50000"/>
                </a:schemeClr>
              </a:solidFill>
              <a:latin typeface="Arial" pitchFamily="34" charset="0"/>
              <a:ea typeface="Tahoma" pitchFamily="34" charset="0"/>
              <a:cs typeface="Arial" pitchFamily="34" charset="0"/>
            </a:endParaRPr>
          </a:p>
          <a:p>
            <a:pPr>
              <a:buNone/>
            </a:pPr>
            <a:endParaRPr lang="es-MX" dirty="0"/>
          </a:p>
        </p:txBody>
      </p:sp>
      <p:pic>
        <p:nvPicPr>
          <p:cNvPr id="4" name="Picture 18" descr="http://sameens.dia.uned.es/Trabajos7/Trabajos_Publicos/Trab_2/Puchades_Rincon_2/aterosclerosis_coronaria1.jpg"/>
          <p:cNvPicPr>
            <a:picLocks noChangeAspect="1" noChangeArrowheads="1"/>
          </p:cNvPicPr>
          <p:nvPr/>
        </p:nvPicPr>
        <p:blipFill>
          <a:blip r:embed="rId2" cstate="print"/>
          <a:srcRect/>
          <a:stretch>
            <a:fillRect/>
          </a:stretch>
        </p:blipFill>
        <p:spPr bwMode="auto">
          <a:xfrm>
            <a:off x="6789027" y="3943351"/>
            <a:ext cx="1485816" cy="1808818"/>
          </a:xfrm>
          <a:prstGeom prst="rect">
            <a:avLst/>
          </a:prstGeom>
          <a:noFill/>
          <a:ln w="9525">
            <a:noFill/>
            <a:miter lim="800000"/>
            <a:headEnd/>
            <a:tailEnd/>
          </a:ln>
        </p:spPr>
      </p:pic>
      <p:pic>
        <p:nvPicPr>
          <p:cNvPr id="5" name="Picture 2" descr="http://img.docstoccdn.com/thumb/orig/116346772.png"/>
          <p:cNvPicPr>
            <a:picLocks noChangeAspect="1" noChangeArrowheads="1"/>
          </p:cNvPicPr>
          <p:nvPr/>
        </p:nvPicPr>
        <p:blipFill>
          <a:blip r:embed="rId3" cstate="print"/>
          <a:srcRect/>
          <a:stretch>
            <a:fillRect/>
          </a:stretch>
        </p:blipFill>
        <p:spPr bwMode="auto">
          <a:xfrm>
            <a:off x="3433294" y="3933825"/>
            <a:ext cx="2356412" cy="1820863"/>
          </a:xfrm>
          <a:prstGeom prst="rect">
            <a:avLst/>
          </a:prstGeom>
          <a:noFill/>
        </p:spPr>
      </p:pic>
      <p:pic>
        <p:nvPicPr>
          <p:cNvPr id="7" name="Picture 16" descr="http://t3.gstatic.com/images?q=tbn:ANd9GcQdWNUgnO4A9DaiLJkM3mAlXtqbWBB9I7thZvzkx-54TGhWAeYo"/>
          <p:cNvPicPr>
            <a:picLocks noChangeAspect="1" noChangeArrowheads="1"/>
          </p:cNvPicPr>
          <p:nvPr/>
        </p:nvPicPr>
        <p:blipFill>
          <a:blip r:embed="rId4" cstate="print"/>
          <a:srcRect/>
          <a:stretch>
            <a:fillRect/>
          </a:stretch>
        </p:blipFill>
        <p:spPr bwMode="auto">
          <a:xfrm>
            <a:off x="590550" y="3943351"/>
            <a:ext cx="2066925" cy="1808560"/>
          </a:xfrm>
          <a:prstGeom prst="rect">
            <a:avLst/>
          </a:prstGeom>
          <a:noFill/>
        </p:spPr>
      </p:pic>
      <p:cxnSp>
        <p:nvCxnSpPr>
          <p:cNvPr id="8" name="7 Conector recto"/>
          <p:cNvCxnSpPr/>
          <p:nvPr/>
        </p:nvCxnSpPr>
        <p:spPr>
          <a:xfrm>
            <a:off x="3433294" y="4365104"/>
            <a:ext cx="648072" cy="28803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a:off x="4081366" y="4653136"/>
            <a:ext cx="432048" cy="7200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a:off x="4513414" y="4725144"/>
            <a:ext cx="216024" cy="36004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10 Conector recto"/>
          <p:cNvCxnSpPr/>
          <p:nvPr/>
        </p:nvCxnSpPr>
        <p:spPr>
          <a:xfrm flipV="1">
            <a:off x="4729438" y="4797152"/>
            <a:ext cx="288032" cy="28803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a:off x="5017470" y="4797152"/>
            <a:ext cx="504056" cy="43204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12 Conector recto de flecha"/>
          <p:cNvCxnSpPr/>
          <p:nvPr/>
        </p:nvCxnSpPr>
        <p:spPr>
          <a:xfrm>
            <a:off x="5536384" y="5229200"/>
            <a:ext cx="288032" cy="36004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90650"/>
            <a:ext cx="8229600" cy="5057775"/>
          </a:xfrm>
        </p:spPr>
        <p:txBody>
          <a:bodyPr>
            <a:normAutofit/>
          </a:bodyPr>
          <a:lstStyle/>
          <a:p>
            <a:pPr>
              <a:buNone/>
            </a:pPr>
            <a:endParaRPr lang="es-MX" sz="1600" dirty="0">
              <a:solidFill>
                <a:schemeClr val="bg1">
                  <a:lumMod val="50000"/>
                </a:schemeClr>
              </a:solidFill>
              <a:latin typeface="Arial" pitchFamily="34" charset="0"/>
              <a:cs typeface="Arial" pitchFamily="34" charset="0"/>
            </a:endParaRPr>
          </a:p>
        </p:txBody>
      </p:sp>
      <p:sp>
        <p:nvSpPr>
          <p:cNvPr id="4" name="1 Título"/>
          <p:cNvSpPr>
            <a:spLocks noGrp="1"/>
          </p:cNvSpPr>
          <p:nvPr>
            <p:ph type="title"/>
          </p:nvPr>
        </p:nvSpPr>
        <p:spPr>
          <a:xfrm>
            <a:off x="2876550" y="114300"/>
            <a:ext cx="5057775" cy="722412"/>
          </a:xfrm>
        </p:spPr>
        <p:txBody>
          <a:bodyPr/>
          <a:lstStyle/>
          <a:p>
            <a:r>
              <a:rPr lang="es-ES_tradnl" sz="2000" dirty="0" smtClean="0">
                <a:latin typeface="Arial" pitchFamily="34" charset="0"/>
                <a:cs typeface="Arial" pitchFamily="34" charset="0"/>
              </a:rPr>
              <a:t>El Problema y su efecto en la economía.  </a:t>
            </a:r>
            <a:endParaRPr lang="es-MX" sz="2000" dirty="0">
              <a:latin typeface="Arial" pitchFamily="34" charset="0"/>
              <a:cs typeface="Arial" pitchFamily="34" charset="0"/>
            </a:endParaRPr>
          </a:p>
        </p:txBody>
      </p:sp>
      <p:pic>
        <p:nvPicPr>
          <p:cNvPr id="5" name="Picture 4" descr="http://images.google.com.mx/url?source=imgres&amp;ct=img&amp;q=http://4.bp.blogspot.com/_nbADpD65WD4/SdYE0qkhKkI/AAAAAAAAB5M/7Z_ITz5YrSI/s320/calcificaciones%2Bvasculares2.jpg&amp;usg=AFQjCNHi5s--yTDCXpCfQyVmeQLU-trVtw"/>
          <p:cNvPicPr>
            <a:picLocks noChangeAspect="1" noChangeArrowheads="1"/>
          </p:cNvPicPr>
          <p:nvPr/>
        </p:nvPicPr>
        <p:blipFill>
          <a:blip r:embed="rId2" cstate="print"/>
          <a:srcRect/>
          <a:stretch>
            <a:fillRect/>
          </a:stretch>
        </p:blipFill>
        <p:spPr bwMode="auto">
          <a:xfrm>
            <a:off x="6210795" y="1500821"/>
            <a:ext cx="2210203" cy="2134228"/>
          </a:xfrm>
          <a:prstGeom prst="rect">
            <a:avLst/>
          </a:prstGeom>
          <a:noFill/>
          <a:ln w="9525">
            <a:noFill/>
            <a:miter lim="800000"/>
            <a:headEnd/>
            <a:tailEnd/>
          </a:ln>
        </p:spPr>
      </p:pic>
      <p:pic>
        <p:nvPicPr>
          <p:cNvPr id="6" name="Picture 6" descr="http://images.google.com.mx/url?source=imgres&amp;ct=img&amp;q=http://www.portalesmedicos.com/images/publicaciones/infarto_agudo_miocardio/iam_musculos_papilares_intracavitarios.jpg&amp;usg=AFQjCNHEKyN5QVZsWC-Os9VAFmmIg1EC5g"/>
          <p:cNvPicPr>
            <a:picLocks noChangeAspect="1" noChangeArrowheads="1"/>
          </p:cNvPicPr>
          <p:nvPr/>
        </p:nvPicPr>
        <p:blipFill>
          <a:blip r:embed="rId3" cstate="print"/>
          <a:srcRect/>
          <a:stretch>
            <a:fillRect/>
          </a:stretch>
        </p:blipFill>
        <p:spPr bwMode="auto">
          <a:xfrm>
            <a:off x="727661" y="1630042"/>
            <a:ext cx="2620122" cy="1726641"/>
          </a:xfrm>
          <a:prstGeom prst="rect">
            <a:avLst/>
          </a:prstGeom>
          <a:noFill/>
          <a:ln w="9525">
            <a:noFill/>
            <a:miter lim="800000"/>
            <a:headEnd/>
            <a:tailEnd/>
          </a:ln>
        </p:spPr>
      </p:pic>
      <p:pic>
        <p:nvPicPr>
          <p:cNvPr id="7" name="Picture 2" descr="jnc7"/>
          <p:cNvPicPr>
            <a:picLocks noChangeAspect="1" noChangeArrowheads="1"/>
          </p:cNvPicPr>
          <p:nvPr/>
        </p:nvPicPr>
        <p:blipFill>
          <a:blip r:embed="rId4" cstate="print"/>
          <a:srcRect b="9999"/>
          <a:stretch>
            <a:fillRect/>
          </a:stretch>
        </p:blipFill>
        <p:spPr bwMode="auto">
          <a:xfrm>
            <a:off x="3884938" y="1583505"/>
            <a:ext cx="1755123" cy="2051544"/>
          </a:xfrm>
          <a:prstGeom prst="rect">
            <a:avLst/>
          </a:prstGeom>
          <a:noFill/>
          <a:ln w="9525">
            <a:noFill/>
            <a:miter lim="800000"/>
            <a:headEnd/>
            <a:tailEnd/>
          </a:ln>
        </p:spPr>
      </p:pic>
      <p:sp>
        <p:nvSpPr>
          <p:cNvPr id="8" name="7 Rectángulo"/>
          <p:cNvSpPr/>
          <p:nvPr/>
        </p:nvSpPr>
        <p:spPr>
          <a:xfrm>
            <a:off x="219075" y="4076699"/>
            <a:ext cx="4543425" cy="2308324"/>
          </a:xfrm>
          <a:prstGeom prst="rect">
            <a:avLst/>
          </a:prstGeom>
        </p:spPr>
        <p:txBody>
          <a:bodyPr wrap="square">
            <a:spAutoFit/>
          </a:bodyPr>
          <a:lstStyle/>
          <a:p>
            <a:r>
              <a:rPr lang="es-ES" sz="1600" b="1" dirty="0" smtClean="0">
                <a:solidFill>
                  <a:schemeClr val="bg1">
                    <a:lumMod val="50000"/>
                  </a:schemeClr>
                </a:solidFill>
                <a:latin typeface="Arial" pitchFamily="34" charset="0"/>
                <a:cs typeface="Arial" pitchFamily="34" charset="0"/>
              </a:rPr>
              <a:t>La obesidad y sobrepeso tienen un alto costo</a:t>
            </a:r>
            <a:r>
              <a:rPr lang="es-ES" sz="1600" dirty="0" smtClean="0">
                <a:solidFill>
                  <a:schemeClr val="bg1">
                    <a:lumMod val="50000"/>
                  </a:schemeClr>
                </a:solidFill>
                <a:latin typeface="Arial" pitchFamily="34" charset="0"/>
                <a:cs typeface="Arial" pitchFamily="34" charset="0"/>
              </a:rPr>
              <a:t>.</a:t>
            </a:r>
          </a:p>
          <a:p>
            <a:endParaRPr lang="es-ES" sz="1600" dirty="0" smtClean="0">
              <a:solidFill>
                <a:schemeClr val="bg1">
                  <a:lumMod val="50000"/>
                </a:schemeClr>
              </a:solidFill>
              <a:latin typeface="Arial" pitchFamily="34" charset="0"/>
              <a:cs typeface="Arial" pitchFamily="34" charset="0"/>
            </a:endParaRPr>
          </a:p>
          <a:p>
            <a:r>
              <a:rPr lang="es-ES" sz="1600" dirty="0" smtClean="0">
                <a:solidFill>
                  <a:schemeClr val="bg1">
                    <a:lumMod val="50000"/>
                  </a:schemeClr>
                </a:solidFill>
                <a:latin typeface="Arial" pitchFamily="34" charset="0"/>
                <a:cs typeface="Arial" pitchFamily="34" charset="0"/>
              </a:rPr>
              <a:t>La proyección es que para el 2017 el costo total ascienda a 150,860 millones de pesos.* esto sin considerar la depreciación de la moneda. </a:t>
            </a:r>
          </a:p>
          <a:p>
            <a:endParaRPr lang="es-ES" sz="1600" dirty="0" smtClean="0">
              <a:solidFill>
                <a:schemeClr val="bg1">
                  <a:lumMod val="50000"/>
                </a:schemeClr>
              </a:solidFill>
              <a:latin typeface="Arial" pitchFamily="34" charset="0"/>
              <a:cs typeface="Arial" pitchFamily="34" charset="0"/>
            </a:endParaRPr>
          </a:p>
          <a:p>
            <a:endParaRPr lang="es-ES" sz="1600" dirty="0" smtClean="0">
              <a:solidFill>
                <a:schemeClr val="bg1">
                  <a:lumMod val="50000"/>
                </a:schemeClr>
              </a:solidFill>
              <a:latin typeface="Arial" pitchFamily="34" charset="0"/>
              <a:cs typeface="Arial" pitchFamily="34" charset="0"/>
            </a:endParaRPr>
          </a:p>
          <a:p>
            <a:r>
              <a:rPr lang="es-ES" sz="1600" dirty="0" smtClean="0">
                <a:solidFill>
                  <a:schemeClr val="bg1">
                    <a:lumMod val="50000"/>
                  </a:schemeClr>
                </a:solidFill>
                <a:latin typeface="Arial" pitchFamily="34" charset="0"/>
                <a:cs typeface="Arial" pitchFamily="34" charset="0"/>
              </a:rPr>
              <a:t>* INSANUT 2012</a:t>
            </a:r>
            <a:endParaRPr lang="es-MX" sz="1600" dirty="0" smtClean="0">
              <a:solidFill>
                <a:schemeClr val="bg1">
                  <a:lumMod val="50000"/>
                </a:schemeClr>
              </a:solidFill>
              <a:latin typeface="Arial" pitchFamily="34" charset="0"/>
              <a:cs typeface="Arial" pitchFamily="34" charset="0"/>
            </a:endParaRPr>
          </a:p>
        </p:txBody>
      </p:sp>
      <p:pic>
        <p:nvPicPr>
          <p:cNvPr id="9" name="Picture 2"/>
          <p:cNvPicPr>
            <a:picLocks noChangeAspect="1" noChangeArrowheads="1"/>
          </p:cNvPicPr>
          <p:nvPr/>
        </p:nvPicPr>
        <p:blipFill>
          <a:blip r:embed="rId5" cstate="print"/>
          <a:srcRect/>
          <a:stretch>
            <a:fillRect/>
          </a:stretch>
        </p:blipFill>
        <p:spPr bwMode="auto">
          <a:xfrm>
            <a:off x="4703547" y="3695700"/>
            <a:ext cx="4412075" cy="25673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z="2000" dirty="0" smtClean="0"/>
              <a:t>Reeducar y concientizar </a:t>
            </a:r>
            <a:endParaRPr lang="es-MX" sz="2000" dirty="0"/>
          </a:p>
        </p:txBody>
      </p:sp>
      <p:pic>
        <p:nvPicPr>
          <p:cNvPr id="4" name="Picture 2"/>
          <p:cNvPicPr>
            <a:picLocks noChangeAspect="1" noChangeArrowheads="1"/>
          </p:cNvPicPr>
          <p:nvPr/>
        </p:nvPicPr>
        <p:blipFill>
          <a:blip r:embed="rId2"/>
          <a:srcRect/>
          <a:stretch>
            <a:fillRect/>
          </a:stretch>
        </p:blipFill>
        <p:spPr bwMode="auto">
          <a:xfrm>
            <a:off x="2706514" y="1219200"/>
            <a:ext cx="3851138" cy="5059363"/>
          </a:xfrm>
          <a:prstGeom prst="rect">
            <a:avLst/>
          </a:prstGeom>
          <a:noFill/>
          <a:ln w="9525">
            <a:noFill/>
            <a:miter lim="800000"/>
            <a:headEnd/>
            <a:tailEnd/>
          </a:ln>
        </p:spPr>
      </p:pic>
      <p:sp>
        <p:nvSpPr>
          <p:cNvPr id="5" name="4 Rectángulo"/>
          <p:cNvSpPr/>
          <p:nvPr/>
        </p:nvSpPr>
        <p:spPr>
          <a:xfrm>
            <a:off x="605534" y="2875002"/>
            <a:ext cx="1947662" cy="923330"/>
          </a:xfrm>
          <a:prstGeom prst="rect">
            <a:avLst/>
          </a:prstGeom>
        </p:spPr>
        <p:txBody>
          <a:bodyPr wrap="square">
            <a:spAutoFit/>
          </a:bodyPr>
          <a:lstStyle/>
          <a:p>
            <a:pPr algn="ctr"/>
            <a:r>
              <a:rPr lang="es-MX" b="1" u="sng" dirty="0" smtClean="0">
                <a:solidFill>
                  <a:schemeClr val="bg1">
                    <a:lumMod val="50000"/>
                  </a:schemeClr>
                </a:solidFill>
                <a:latin typeface="Arial" pitchFamily="34" charset="0"/>
                <a:ea typeface="Tahoma" pitchFamily="34" charset="0"/>
                <a:cs typeface="Arial" pitchFamily="34" charset="0"/>
              </a:rPr>
              <a:t>Muertes por enfermedades Infecciosas</a:t>
            </a:r>
            <a:endParaRPr lang="es-MX" b="1" u="sng" dirty="0"/>
          </a:p>
        </p:txBody>
      </p:sp>
      <p:sp>
        <p:nvSpPr>
          <p:cNvPr id="6" name="5 Rectángulo"/>
          <p:cNvSpPr/>
          <p:nvPr/>
        </p:nvSpPr>
        <p:spPr>
          <a:xfrm>
            <a:off x="6960494" y="3027402"/>
            <a:ext cx="1947662" cy="1200329"/>
          </a:xfrm>
          <a:prstGeom prst="rect">
            <a:avLst/>
          </a:prstGeom>
        </p:spPr>
        <p:txBody>
          <a:bodyPr wrap="square">
            <a:spAutoFit/>
          </a:bodyPr>
          <a:lstStyle/>
          <a:p>
            <a:pPr algn="ctr"/>
            <a:r>
              <a:rPr lang="es-MX" b="1" u="sng" dirty="0" smtClean="0">
                <a:solidFill>
                  <a:srgbClr val="FFCC00"/>
                </a:solidFill>
                <a:latin typeface="Arial" pitchFamily="34" charset="0"/>
                <a:ea typeface="Tahoma" pitchFamily="34" charset="0"/>
                <a:cs typeface="Arial" pitchFamily="34" charset="0"/>
              </a:rPr>
              <a:t>Muertes por enfermedades </a:t>
            </a:r>
            <a:r>
              <a:rPr lang="es-MX" b="1" u="sng" dirty="0" err="1" smtClean="0">
                <a:solidFill>
                  <a:srgbClr val="FFCC00"/>
                </a:solidFill>
                <a:latin typeface="Arial" pitchFamily="34" charset="0"/>
                <a:ea typeface="Tahoma" pitchFamily="34" charset="0"/>
                <a:cs typeface="Arial" pitchFamily="34" charset="0"/>
              </a:rPr>
              <a:t>cronicas</a:t>
            </a:r>
            <a:r>
              <a:rPr lang="es-MX" b="1" u="sng" dirty="0" smtClean="0">
                <a:solidFill>
                  <a:srgbClr val="FFCC00"/>
                </a:solidFill>
                <a:latin typeface="Arial" pitchFamily="34" charset="0"/>
                <a:ea typeface="Tahoma" pitchFamily="34" charset="0"/>
                <a:cs typeface="Arial" pitchFamily="34" charset="0"/>
              </a:rPr>
              <a:t> degenerativas </a:t>
            </a:r>
            <a:endParaRPr lang="es-MX" b="1" u="sng" dirty="0">
              <a:solidFill>
                <a:srgbClr val="FFCC00"/>
              </a:solidFill>
            </a:endParaRPr>
          </a:p>
        </p:txBody>
      </p:sp>
      <p:sp>
        <p:nvSpPr>
          <p:cNvPr id="7" name="6 Rectángulo"/>
          <p:cNvSpPr/>
          <p:nvPr/>
        </p:nvSpPr>
        <p:spPr>
          <a:xfrm>
            <a:off x="6628902" y="5930801"/>
            <a:ext cx="2377151" cy="369332"/>
          </a:xfrm>
          <a:prstGeom prst="rect">
            <a:avLst/>
          </a:prstGeom>
        </p:spPr>
        <p:txBody>
          <a:bodyPr wrap="square">
            <a:spAutoFit/>
          </a:bodyPr>
          <a:lstStyle/>
          <a:p>
            <a:r>
              <a:rPr lang="es-MX" sz="900" b="1" dirty="0" smtClean="0">
                <a:latin typeface="Arial" pitchFamily="34" charset="0"/>
                <a:ea typeface="Tahoma" pitchFamily="34" charset="0"/>
                <a:cs typeface="Arial" pitchFamily="34" charset="0"/>
              </a:rPr>
              <a:t>Fuente: Fundación Interamericana del Corazón</a:t>
            </a:r>
            <a:endParaRPr lang="es-MX" sz="9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04925"/>
            <a:ext cx="8229600" cy="4525963"/>
          </a:xfrm>
        </p:spPr>
        <p:txBody>
          <a:bodyPr>
            <a:normAutofit/>
          </a:bodyPr>
          <a:lstStyle/>
          <a:p>
            <a:pPr algn="just">
              <a:lnSpc>
                <a:spcPct val="170000"/>
              </a:lnSpc>
            </a:pPr>
            <a:r>
              <a:rPr lang="es-MX" sz="1600" dirty="0" smtClean="0">
                <a:solidFill>
                  <a:schemeClr val="bg1">
                    <a:lumMod val="50000"/>
                  </a:schemeClr>
                </a:solidFill>
                <a:latin typeface="Arial" pitchFamily="34" charset="0"/>
                <a:ea typeface="Tahoma" pitchFamily="34" charset="0"/>
                <a:cs typeface="Arial" pitchFamily="34" charset="0"/>
              </a:rPr>
              <a:t>Educar para </a:t>
            </a:r>
            <a:r>
              <a:rPr lang="es-MX" sz="1600" b="1" dirty="0" smtClean="0">
                <a:solidFill>
                  <a:schemeClr val="bg1">
                    <a:lumMod val="50000"/>
                  </a:schemeClr>
                </a:solidFill>
                <a:latin typeface="Arial" pitchFamily="34" charset="0"/>
                <a:ea typeface="Tahoma" pitchFamily="34" charset="0"/>
                <a:cs typeface="Arial" pitchFamily="34" charset="0"/>
              </a:rPr>
              <a:t>alimentarse bien y para realizar ejercicio físico</a:t>
            </a:r>
            <a:r>
              <a:rPr lang="es-MX" sz="1600" dirty="0" smtClean="0">
                <a:solidFill>
                  <a:schemeClr val="bg1">
                    <a:lumMod val="50000"/>
                  </a:schemeClr>
                </a:solidFill>
                <a:latin typeface="Arial" pitchFamily="34" charset="0"/>
                <a:ea typeface="Tahoma" pitchFamily="34" charset="0"/>
                <a:cs typeface="Arial" pitchFamily="34" charset="0"/>
              </a:rPr>
              <a:t>, tomando siempre el principio de la individualización, es decir, medir, evaluar y determinar la capacidad funcional en términos cuantitativos para poder diseñar programas personales de alimentación y ejercicio físico.</a:t>
            </a:r>
          </a:p>
          <a:p>
            <a:pPr algn="just">
              <a:lnSpc>
                <a:spcPct val="170000"/>
              </a:lnSpc>
            </a:pPr>
            <a:r>
              <a:rPr lang="es-MX" sz="1600" dirty="0" smtClean="0">
                <a:solidFill>
                  <a:schemeClr val="bg1">
                    <a:lumMod val="50000"/>
                  </a:schemeClr>
                </a:solidFill>
                <a:latin typeface="Arial" pitchFamily="34" charset="0"/>
                <a:cs typeface="Arial" pitchFamily="34" charset="0"/>
              </a:rPr>
              <a:t>El principio rector del sistema, es que primero debe existir una evaluación para que exista la adecuada prescripción, con esto se busca transformar el habito de ejercicio de los mexicanos, con evaluación y la posibilidad de monitorear vía internet el estado de bienestar físico de la población, pero aún más importante es re-educar a la población con el objeto de que sean más responsables de su salud.</a:t>
            </a:r>
          </a:p>
          <a:p>
            <a:pPr>
              <a:lnSpc>
                <a:spcPct val="170000"/>
              </a:lnSpc>
              <a:buNone/>
            </a:pPr>
            <a:endParaRPr lang="es-MX" sz="1600" dirty="0">
              <a:solidFill>
                <a:schemeClr val="bg1">
                  <a:lumMod val="50000"/>
                </a:schemeClr>
              </a:solidFill>
              <a:latin typeface="Arial" pitchFamily="34" charset="0"/>
              <a:cs typeface="Arial" pitchFamily="34" charset="0"/>
            </a:endParaRPr>
          </a:p>
        </p:txBody>
      </p:sp>
      <p:sp>
        <p:nvSpPr>
          <p:cNvPr id="4" name="1 Título"/>
          <p:cNvSpPr>
            <a:spLocks noGrp="1"/>
          </p:cNvSpPr>
          <p:nvPr>
            <p:ph type="title"/>
          </p:nvPr>
        </p:nvSpPr>
        <p:spPr/>
        <p:txBody>
          <a:bodyPr/>
          <a:lstStyle/>
          <a:p>
            <a:r>
              <a:rPr lang="es-ES_tradnl" sz="2000" dirty="0" smtClean="0"/>
              <a:t>La solución </a:t>
            </a:r>
            <a:endParaRPr lang="es-MX"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lan de trabajo CCS-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 de trabajo CCS-1</Template>
  <TotalTime>3562</TotalTime>
  <Words>2119</Words>
  <Application>Microsoft Office PowerPoint</Application>
  <PresentationFormat>Presentación en pantalla (4:3)</PresentationFormat>
  <Paragraphs>249</Paragraphs>
  <Slides>27</Slides>
  <Notes>0</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Plan de trabajo CCS-1</vt:lpstr>
      <vt:lpstr>SUBDIRECCION GENERAL DE CULTURA FISICA</vt:lpstr>
      <vt:lpstr>Presentación de PowerPoint</vt:lpstr>
      <vt:lpstr>Antecedentes </vt:lpstr>
      <vt:lpstr>Objetivo </vt:lpstr>
      <vt:lpstr>Epidemiología</vt:lpstr>
      <vt:lpstr>Problemática </vt:lpstr>
      <vt:lpstr>El Problema y su efecto en la economía.  </vt:lpstr>
      <vt:lpstr>Reeducar y concientizar </vt:lpstr>
      <vt:lpstr>La solución </vt:lpstr>
      <vt:lpstr>Cultura </vt:lpstr>
      <vt:lpstr>Capacidad Funcional.</vt:lpstr>
      <vt:lpstr>¿Cómo se mide la Capacidad Funcional?</vt:lpstr>
      <vt:lpstr>El método</vt:lpstr>
      <vt:lpstr>Indicadores </vt:lpstr>
      <vt:lpstr>Las pruebas Morfológicas  </vt:lpstr>
      <vt:lpstr>Las pruebas de Rendimiento Físico. </vt:lpstr>
      <vt:lpstr>Las pruebas de Rendimiento Psicopedagógico. </vt:lpstr>
      <vt:lpstr>Mecánica para llevar a cabo la  medición</vt:lpstr>
      <vt:lpstr>Presentación de PowerPoint</vt:lpstr>
      <vt:lpstr>Mi Orientación Nutricional Punto por Punto </vt:lpstr>
      <vt:lpstr>Recomendaciones de ejercicio físico.</vt:lpstr>
      <vt:lpstr>Sistema Nube </vt:lpstr>
      <vt:lpstr>Operación</vt:lpstr>
      <vt:lpstr>Meta </vt:lpstr>
      <vt:lpstr>Centros de Medición  por Entidad</vt:lpstr>
      <vt:lpstr>Desarrollo </vt:lpstr>
      <vt:lpstr>Presentación de PowerPoint</vt:lpstr>
    </vt:vector>
  </TitlesOfParts>
  <Company>BAZ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B699577</dc:creator>
  <cp:lastModifiedBy>310-ADRIANASC</cp:lastModifiedBy>
  <cp:revision>298</cp:revision>
  <cp:lastPrinted>2013-06-28T16:05:35Z</cp:lastPrinted>
  <dcterms:created xsi:type="dcterms:W3CDTF">2013-06-13T22:51:47Z</dcterms:created>
  <dcterms:modified xsi:type="dcterms:W3CDTF">2013-08-10T04:34:14Z</dcterms:modified>
</cp:coreProperties>
</file>